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4"/>
  </p:notesMasterIdLst>
  <p:sldIdLst>
    <p:sldId id="294" r:id="rId2"/>
    <p:sldId id="258" r:id="rId3"/>
    <p:sldId id="304" r:id="rId4"/>
    <p:sldId id="305" r:id="rId5"/>
    <p:sldId id="300" r:id="rId6"/>
    <p:sldId id="302" r:id="rId7"/>
    <p:sldId id="301" r:id="rId8"/>
    <p:sldId id="298" r:id="rId9"/>
    <p:sldId id="307" r:id="rId10"/>
    <p:sldId id="299" r:id="rId11"/>
    <p:sldId id="279" r:id="rId12"/>
    <p:sldId id="270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4EF"/>
    <a:srgbClr val="D0F09F"/>
    <a:srgbClr val="496B4D"/>
    <a:srgbClr val="2F6D2D"/>
    <a:srgbClr val="173616"/>
    <a:srgbClr val="3D90B9"/>
    <a:srgbClr val="77BE9C"/>
    <a:srgbClr val="A8DBA7"/>
    <a:srgbClr val="47936F"/>
    <a:srgbClr val="171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1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DEA-4DC8-AD59-CC9C5FF716CC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DEA-4DC8-AD59-CC9C5FF716CC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DEA-4DC8-AD59-CC9C5FF716CC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DEA-4DC8-AD59-CC9C5FF716CC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DEA-4DC8-AD59-CC9C5FF716CC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DEA-4DC8-AD59-CC9C5FF716C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8"/>
        <c:holeSize val="6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4736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909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c855921c3_1_10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c855921c3_1_10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09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3701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Simples is best, less is more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14287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/>
              <a:t>Talk about productivity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E4E6EB"/>
                </a:solidFill>
                <a:effectLst/>
                <a:latin typeface="Segoe UI Historic" panose="020B0502040204020203" pitchFamily="34" charset="0"/>
              </a:rPr>
              <a:t>An open book is a timeless symbol of learning and knowledge, representing the idea that knowledge is always available and ready to be explored.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91773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491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90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Củng cố, hỗ trợ, hướng đến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743605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70950" y="2444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2638350" y="-1569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031200" y="18570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>
            <a:spLocks noGrp="1"/>
          </p:cNvSpPr>
          <p:nvPr>
            <p:ph type="ctrTitle"/>
          </p:nvPr>
        </p:nvSpPr>
        <p:spPr>
          <a:xfrm>
            <a:off x="2597546" y="6513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2597546" y="106644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2" hasCustomPrompt="1"/>
          </p:nvPr>
        </p:nvSpPr>
        <p:spPr>
          <a:xfrm>
            <a:off x="1379938" y="957373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ctrTitle" idx="3"/>
          </p:nvPr>
        </p:nvSpPr>
        <p:spPr>
          <a:xfrm>
            <a:off x="3945275" y="14419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4"/>
          </p:nvPr>
        </p:nvSpPr>
        <p:spPr>
          <a:xfrm>
            <a:off x="3945275" y="1855138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5" hasCustomPrompt="1"/>
          </p:nvPr>
        </p:nvSpPr>
        <p:spPr>
          <a:xfrm>
            <a:off x="4296163" y="2883137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 idx="6"/>
          </p:nvPr>
        </p:nvSpPr>
        <p:spPr>
          <a:xfrm>
            <a:off x="5280206" y="2244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7"/>
          </p:nvPr>
        </p:nvSpPr>
        <p:spPr>
          <a:xfrm>
            <a:off x="5280206" y="265779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8" hasCustomPrompt="1"/>
          </p:nvPr>
        </p:nvSpPr>
        <p:spPr>
          <a:xfrm>
            <a:off x="3426838" y="2242634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9"/>
          </p:nvPr>
        </p:nvSpPr>
        <p:spPr>
          <a:xfrm>
            <a:off x="6444878" y="30305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3"/>
          </p:nvPr>
        </p:nvSpPr>
        <p:spPr>
          <a:xfrm>
            <a:off x="6444878" y="344563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14" hasCustomPrompt="1"/>
          </p:nvPr>
        </p:nvSpPr>
        <p:spPr>
          <a:xfrm>
            <a:off x="2438988" y="1570510"/>
            <a:ext cx="1753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ctrTitle" idx="15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 l="-5163" r="-5163"/>
          <a:stretch/>
        </p:blipFill>
        <p:spPr>
          <a:xfrm>
            <a:off x="1858738" y="998175"/>
            <a:ext cx="627975" cy="119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4"/>
          <p:cNvPicPr preferRelativeResize="0"/>
          <p:nvPr/>
        </p:nvPicPr>
        <p:blipFill rotWithShape="1">
          <a:blip r:embed="rId3">
            <a:alphaModFix/>
          </a:blip>
          <a:srcRect l="-6985" r="-6974"/>
          <a:stretch/>
        </p:blipFill>
        <p:spPr>
          <a:xfrm>
            <a:off x="3143619" y="1788688"/>
            <a:ext cx="587575" cy="119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4"/>
          <p:cNvPicPr preferRelativeResize="0"/>
          <p:nvPr/>
        </p:nvPicPr>
        <p:blipFill rotWithShape="1">
          <a:blip r:embed="rId4">
            <a:alphaModFix/>
          </a:blip>
          <a:srcRect l="-1093" r="-1083"/>
          <a:stretch/>
        </p:blipFill>
        <p:spPr>
          <a:xfrm>
            <a:off x="5571661" y="3375372"/>
            <a:ext cx="661125" cy="11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4"/>
          <p:cNvPicPr preferRelativeResize="0"/>
          <p:nvPr/>
        </p:nvPicPr>
        <p:blipFill rotWithShape="1">
          <a:blip r:embed="rId5">
            <a:alphaModFix/>
          </a:blip>
          <a:srcRect l="-17075" r="-17062"/>
          <a:stretch/>
        </p:blipFill>
        <p:spPr>
          <a:xfrm>
            <a:off x="4312130" y="2586506"/>
            <a:ext cx="759475" cy="12095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3268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226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nica One"/>
              <a:buNone/>
              <a:defRPr sz="28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9" r:id="rId4"/>
    <p:sldLayoutId id="2147483663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microsoft.com/office/2007/relationships/hdphoto" Target="../media/hdphoto1.wdp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0.jp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microsoft.com/office/2007/relationships/hdphoto" Target="../media/hdphoto2.wdp"/><Relationship Id="rId4" Type="http://schemas.openxmlformats.org/officeDocument/2006/relationships/image" Target="../media/image21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25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svg"/><Relationship Id="rId11" Type="http://schemas.openxmlformats.org/officeDocument/2006/relationships/image" Target="../media/image23.png"/><Relationship Id="rId5" Type="http://schemas.openxmlformats.org/officeDocument/2006/relationships/image" Target="../media/image9.png"/><Relationship Id="rId10" Type="http://schemas.openxmlformats.org/officeDocument/2006/relationships/image" Target="../media/image8.svg"/><Relationship Id="rId4" Type="http://schemas.openxmlformats.org/officeDocument/2006/relationships/image" Target="../media/image6.sv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6347939" y="3449864"/>
            <a:ext cx="4991444" cy="2824565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2424982" y="1438281"/>
            <a:ext cx="4284756" cy="4378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>
                <a:solidFill>
                  <a:srgbClr val="47936F"/>
                </a:solidFill>
                <a:latin typeface="Montserrat" pitchFamily="2" charset="0"/>
                <a:cs typeface="Poppins" panose="00000500000000000000" pitchFamily="50" charset="0"/>
              </a:rPr>
              <a:t>Learning and document reading solution</a:t>
            </a:r>
            <a:endParaRPr sz="4000">
              <a:solidFill>
                <a:srgbClr val="47936F"/>
              </a:solidFill>
              <a:latin typeface="Montserrat" pitchFamily="2" charset="0"/>
              <a:cs typeface="Poppins" panose="00000500000000000000" pitchFamily="50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F23FE95-59A8-4AD1-8C73-F837FF0B7954}"/>
              </a:ext>
            </a:extLst>
          </p:cNvPr>
          <p:cNvGrpSpPr/>
          <p:nvPr/>
        </p:nvGrpSpPr>
        <p:grpSpPr>
          <a:xfrm>
            <a:off x="300339" y="202600"/>
            <a:ext cx="1592960" cy="276999"/>
            <a:chOff x="569259" y="203656"/>
            <a:chExt cx="1496077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F368C6-B2A7-4975-B3F0-F6E04A260D01}"/>
                </a:ext>
              </a:extLst>
            </p:cNvPr>
            <p:cNvSpPr txBox="1"/>
            <p:nvPr/>
          </p:nvSpPr>
          <p:spPr>
            <a:xfrm>
              <a:off x="783890" y="203656"/>
              <a:ext cx="128144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rgbClr val="22262D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7BE9C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7BE9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47CE607-AA55-428F-BF30-D63318A4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259" y="281047"/>
              <a:ext cx="214630" cy="157396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05058D8-D03E-4184-AC7B-18916ECED5F1}"/>
              </a:ext>
            </a:extLst>
          </p:cNvPr>
          <p:cNvSpPr txBox="1"/>
          <p:nvPr/>
        </p:nvSpPr>
        <p:spPr>
          <a:xfrm>
            <a:off x="7747932" y="202600"/>
            <a:ext cx="12490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800">
                <a:solidFill>
                  <a:schemeClr val="bg1">
                    <a:lumMod val="65000"/>
                  </a:schemeClr>
                </a:solidFill>
                <a:latin typeface="Montserrat" pitchFamily="2" charset="0"/>
                <a:cs typeface="Poppins" panose="00000500000000000000" pitchFamily="50" charset="0"/>
              </a:rPr>
              <a:t>Pitch Deck 1.0</a:t>
            </a:r>
            <a:endParaRPr lang="en-US" sz="600">
              <a:solidFill>
                <a:schemeClr val="bg1">
                  <a:lumMod val="65000"/>
                </a:schemeClr>
              </a:solidFill>
              <a:latin typeface="Montserrat" pitchFamily="2" charset="0"/>
              <a:cs typeface="Poppins" panose="00000500000000000000" pitchFamily="50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9ABF39C-552A-83D6-F290-20E5E2C76397}"/>
              </a:ext>
            </a:extLst>
          </p:cNvPr>
          <p:cNvGrpSpPr/>
          <p:nvPr/>
        </p:nvGrpSpPr>
        <p:grpSpPr>
          <a:xfrm>
            <a:off x="3834961" y="2047259"/>
            <a:ext cx="1464801" cy="524491"/>
            <a:chOff x="3727076" y="2041693"/>
            <a:chExt cx="1464801" cy="524491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1A1ECAC7-65B0-90D7-3C7C-7085E98C3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727076" y="2041693"/>
              <a:ext cx="418673" cy="524491"/>
            </a:xfrm>
            <a:prstGeom prst="rect">
              <a:avLst/>
            </a:prstGeom>
          </p:spPr>
        </p:pic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16FF2C97-6F59-12CF-E179-99BBE2444E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245633" y="2127054"/>
              <a:ext cx="946244" cy="36933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7B20D5FF-43C5-8C32-97BB-BEE7721D1469}"/>
              </a:ext>
            </a:extLst>
          </p:cNvPr>
          <p:cNvSpPr txBox="1"/>
          <p:nvPr/>
        </p:nvSpPr>
        <p:spPr>
          <a:xfrm>
            <a:off x="3287017" y="4782715"/>
            <a:ext cx="2560689" cy="235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</a:pPr>
            <a:r>
              <a:rPr lang="en-US" sz="900">
                <a:solidFill>
                  <a:srgbClr val="589EA5"/>
                </a:solidFill>
                <a:latin typeface="Montserrat Medium" pitchFamily="2" charset="0"/>
              </a:rPr>
              <a:t>dolphin.team111@gmail.com</a:t>
            </a:r>
            <a:endParaRPr lang="en-US" sz="900">
              <a:solidFill>
                <a:srgbClr val="589EA5"/>
              </a:solidFill>
              <a:effectLst/>
              <a:latin typeface="Montserrat Medium" pitchFamily="2" charset="0"/>
            </a:endParaRPr>
          </a:p>
        </p:txBody>
      </p:sp>
      <p:sp>
        <p:nvSpPr>
          <p:cNvPr id="19" name="Google Shape;163;p19">
            <a:extLst>
              <a:ext uri="{FF2B5EF4-FFF2-40B4-BE49-F238E27FC236}">
                <a16:creationId xmlns:a16="http://schemas.microsoft.com/office/drawing/2014/main" id="{A1D06695-6681-2171-102A-7E6FDDB0984D}"/>
              </a:ext>
            </a:extLst>
          </p:cNvPr>
          <p:cNvSpPr txBox="1">
            <a:spLocks/>
          </p:cNvSpPr>
          <p:nvPr/>
        </p:nvSpPr>
        <p:spPr>
          <a:xfrm>
            <a:off x="3336574" y="2646774"/>
            <a:ext cx="2461573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000" spc="140">
                <a:solidFill>
                  <a:schemeClr val="tx1">
                    <a:lumMod val="50000"/>
                    <a:lumOff val="50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Knowledge at fingertips</a:t>
            </a:r>
            <a:endParaRPr lang="en-US" sz="1000" spc="140">
              <a:solidFill>
                <a:schemeClr val="tx1">
                  <a:lumMod val="50000"/>
                  <a:lumOff val="50000"/>
                </a:schemeClr>
              </a:solidFill>
              <a:latin typeface="Montserrat" pitchFamily="2" charset="0"/>
            </a:endParaRP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D405099B-3CC6-9A88-9D3E-DE00541A26B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2255" y="3465703"/>
            <a:ext cx="1381406" cy="1552141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10B98FB1-D511-62E8-34F5-24C99072D7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2098101" y="3438508"/>
            <a:ext cx="4991444" cy="2824565"/>
          </a:xfrm>
          <a:prstGeom prst="flowChartDecision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2BBCB255-AE26-4E4E-59A9-899D5B3B6D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00339" y="3937283"/>
            <a:ext cx="1422287" cy="999445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44664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081323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Moodboard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DC84C-09E4-1E66-7C4C-1BA9383E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116" y="656269"/>
            <a:ext cx="3571294" cy="2095358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49994A-3F9E-8437-37FA-9DE4AE49D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3057" y="1382220"/>
            <a:ext cx="2703707" cy="741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012E2A7-DA2F-5BFE-0E47-EF86A4DE91EB}"/>
              </a:ext>
            </a:extLst>
          </p:cNvPr>
          <p:cNvGrpSpPr/>
          <p:nvPr/>
        </p:nvGrpSpPr>
        <p:grpSpPr>
          <a:xfrm>
            <a:off x="1642075" y="1146295"/>
            <a:ext cx="1403902" cy="1563882"/>
            <a:chOff x="987019" y="1095789"/>
            <a:chExt cx="2361987" cy="263114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3C0FD8-B6AC-4803-2A9A-7F09C5B8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019" y="1095789"/>
              <a:ext cx="2361987" cy="26311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0BD265-4BFF-485C-5A56-46D0B3FB4224}"/>
                </a:ext>
              </a:extLst>
            </p:cNvPr>
            <p:cNvSpPr/>
            <p:nvPr/>
          </p:nvSpPr>
          <p:spPr>
            <a:xfrm>
              <a:off x="987019" y="1141033"/>
              <a:ext cx="432680" cy="135318"/>
            </a:xfrm>
            <a:prstGeom prst="rect">
              <a:avLst/>
            </a:prstGeom>
            <a:solidFill>
              <a:srgbClr val="171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9143E0D6-B1C6-3C28-8626-05EDD2988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069" y="2916990"/>
            <a:ext cx="2776580" cy="14281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065150-E9F0-0894-50B5-3AFD6F578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507" y="2942611"/>
            <a:ext cx="1824947" cy="99169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FA7F36-E09C-D635-0BEA-B208BE206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4424" y="2800427"/>
            <a:ext cx="1507069" cy="806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6BDEE8B-9F06-4CAC-5073-FB1347274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86996" y="3716759"/>
            <a:ext cx="1811048" cy="1016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Google Shape;163;p19">
            <a:extLst>
              <a:ext uri="{FF2B5EF4-FFF2-40B4-BE49-F238E27FC236}">
                <a16:creationId xmlns:a16="http://schemas.microsoft.com/office/drawing/2014/main" id="{87A33085-5319-219F-453F-7E7CCEAD2B65}"/>
              </a:ext>
            </a:extLst>
          </p:cNvPr>
          <p:cNvSpPr txBox="1">
            <a:spLocks/>
          </p:cNvSpPr>
          <p:nvPr/>
        </p:nvSpPr>
        <p:spPr>
          <a:xfrm>
            <a:off x="2081322" y="219666"/>
            <a:ext cx="1791494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rPr>
              <a:t>1. </a:t>
            </a:r>
            <a:r>
              <a:rPr lang="en-US"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rPr>
              <a:t>Read document files</a:t>
            </a:r>
            <a:endParaRPr lang="en-US" sz="1100">
              <a:solidFill>
                <a:srgbClr val="589EA5"/>
              </a:solidFill>
              <a:latin typeface="Montserrat Medium" panose="00000600000000000000" pitchFamily="2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C60DCA6E-E4DB-E08C-5C53-D8D2186C309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22207" y="417848"/>
            <a:ext cx="686508" cy="770386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63;p19">
            <a:extLst>
              <a:ext uri="{FF2B5EF4-FFF2-40B4-BE49-F238E27FC236}">
                <a16:creationId xmlns:a16="http://schemas.microsoft.com/office/drawing/2014/main" id="{467D393D-4453-F494-082F-4F432BF3E3A1}"/>
              </a:ext>
            </a:extLst>
          </p:cNvPr>
          <p:cNvSpPr txBox="1">
            <a:spLocks/>
          </p:cNvSpPr>
          <p:nvPr/>
        </p:nvSpPr>
        <p:spPr>
          <a:xfrm>
            <a:off x="7826804" y="802101"/>
            <a:ext cx="1110830" cy="37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/>
              <a:t>2. </a:t>
            </a:r>
            <a:r>
              <a:rPr lang="en-US"/>
              <a:t>Take note in app</a:t>
            </a: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8CB54CEB-E49E-15F1-031F-2D2DE76B83B5}"/>
              </a:ext>
            </a:extLst>
          </p:cNvPr>
          <p:cNvCxnSpPr>
            <a:cxnSpLocks/>
          </p:cNvCxnSpPr>
          <p:nvPr/>
        </p:nvCxnSpPr>
        <p:spPr>
          <a:xfrm rot="5400000">
            <a:off x="7921766" y="1206200"/>
            <a:ext cx="452088" cy="332279"/>
          </a:xfrm>
          <a:prstGeom prst="curvedConnector3">
            <a:avLst>
              <a:gd name="adj1" fmla="val 111983"/>
            </a:avLst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127D90F-57C0-387B-5B8A-5B9E7B8A53E5}"/>
              </a:ext>
            </a:extLst>
          </p:cNvPr>
          <p:cNvSpPr txBox="1"/>
          <p:nvPr/>
        </p:nvSpPr>
        <p:spPr>
          <a:xfrm>
            <a:off x="206366" y="950078"/>
            <a:ext cx="1202642" cy="446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3. </a:t>
            </a:r>
            <a:r>
              <a:rPr lang="en-US"/>
              <a:t>Organize user’s notes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FF1BEA2-AC52-1738-BCA9-9E6862FF183A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996374" y="1207608"/>
            <a:ext cx="585600" cy="962974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9A31EF4-F6C3-EBA0-E328-1A3F697110B3}"/>
              </a:ext>
            </a:extLst>
          </p:cNvPr>
          <p:cNvSpPr txBox="1"/>
          <p:nvPr/>
        </p:nvSpPr>
        <p:spPr>
          <a:xfrm>
            <a:off x="1993848" y="4662224"/>
            <a:ext cx="1286796" cy="261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4. </a:t>
            </a:r>
            <a:r>
              <a:rPr lang="en-US"/>
              <a:t>Intergrate with other tools </a:t>
            </a: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25680E3-0E99-2885-37D3-DF4846FD05EE}"/>
              </a:ext>
            </a:extLst>
          </p:cNvPr>
          <p:cNvCxnSpPr>
            <a:cxnSpLocks/>
            <a:stCxn id="63" idx="3"/>
          </p:cNvCxnSpPr>
          <p:nvPr/>
        </p:nvCxnSpPr>
        <p:spPr>
          <a:xfrm flipV="1">
            <a:off x="3280644" y="4118619"/>
            <a:ext cx="812897" cy="674410"/>
          </a:xfrm>
          <a:prstGeom prst="curvedConnector3">
            <a:avLst>
              <a:gd name="adj1" fmla="val 50000"/>
            </a:avLst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B344DB5-982C-A940-34BE-7DBB8A063159}"/>
              </a:ext>
            </a:extLst>
          </p:cNvPr>
          <p:cNvSpPr txBox="1"/>
          <p:nvPr/>
        </p:nvSpPr>
        <p:spPr>
          <a:xfrm>
            <a:off x="83801" y="4194214"/>
            <a:ext cx="1403387" cy="261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5. </a:t>
            </a:r>
            <a:r>
              <a:rPr lang="en-US"/>
              <a:t>Learn a vocab</a:t>
            </a: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49701A4-73D7-E258-8D33-E23B1702ACDE}"/>
              </a:ext>
            </a:extLst>
          </p:cNvPr>
          <p:cNvCxnSpPr>
            <a:cxnSpLocks/>
            <a:endCxn id="39" idx="1"/>
          </p:cNvCxnSpPr>
          <p:nvPr/>
        </p:nvCxnSpPr>
        <p:spPr>
          <a:xfrm rot="5400000" flipH="1" flipV="1">
            <a:off x="461213" y="3704443"/>
            <a:ext cx="728280" cy="196308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46D7D23-F70A-AB04-90D5-FE15151B807D}"/>
              </a:ext>
            </a:extLst>
          </p:cNvPr>
          <p:cNvSpPr txBox="1"/>
          <p:nvPr/>
        </p:nvSpPr>
        <p:spPr>
          <a:xfrm>
            <a:off x="7656645" y="3340321"/>
            <a:ext cx="1286796" cy="261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589EA5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6. </a:t>
            </a:r>
            <a:r>
              <a:rPr lang="en-US"/>
              <a:t>Store vocabs and revision</a:t>
            </a:r>
          </a:p>
        </p:txBody>
      </p: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06CB45A1-389B-2A60-CB3D-61F50613D3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07939" y="2659690"/>
            <a:ext cx="302152" cy="1021713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6427F18F-A8A7-3A66-DD2F-B2AC55B2D873}"/>
              </a:ext>
            </a:extLst>
          </p:cNvPr>
          <p:cNvCxnSpPr>
            <a:cxnSpLocks/>
          </p:cNvCxnSpPr>
          <p:nvPr/>
        </p:nvCxnSpPr>
        <p:spPr>
          <a:xfrm rot="5400000">
            <a:off x="7642053" y="3404732"/>
            <a:ext cx="397430" cy="918550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2981220"/>
      </p:ext>
    </p:extLst>
  </p:cSld>
  <p:clrMapOvr>
    <a:masterClrMapping/>
  </p:clrMapOvr>
  <p:transition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Executive summary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35708" y="986418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334209" y="986418"/>
            <a:ext cx="3989455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Read lots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separate resources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Inefficient note-taking and resources organization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Lack of personalization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Difficulties when reviewing those notes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5782740" y="9864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35708" y="2001107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334210" y="2001107"/>
            <a:ext cx="4094590" cy="10920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A hybrid-app </a:t>
            </a:r>
            <a:r>
              <a:rPr lang="vi-VN">
                <a:latin typeface="Montserrat" panose="00000500000000000000" pitchFamily="2" charset="0"/>
              </a:rPr>
              <a:t>can</a:t>
            </a:r>
            <a:r>
              <a:rPr lang="en-US">
                <a:latin typeface="Montserrat" panose="00000500000000000000" pitchFamily="2" charset="0"/>
              </a:rPr>
              <a:t>: 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Read document file and take note in app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Organize notes in a structured and coherent manner </a:t>
            </a: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Create personal notebook to review, track progress and measure results</a:t>
            </a:r>
            <a:endParaRPr lang="vi-VN">
              <a:latin typeface="Montserrat" panose="000005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AD228A-6D41-4B4E-A41D-AEDACD2C6E79}"/>
              </a:ext>
            </a:extLst>
          </p:cNvPr>
          <p:cNvSpPr txBox="1"/>
          <p:nvPr/>
        </p:nvSpPr>
        <p:spPr>
          <a:xfrm>
            <a:off x="435708" y="3180453"/>
            <a:ext cx="11413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en-US" sz="1050"/>
              <a:t>USP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AB3B36-BA7F-4F5C-ACC3-0D475476E2E7}"/>
              </a:ext>
            </a:extLst>
          </p:cNvPr>
          <p:cNvSpPr txBox="1"/>
          <p:nvPr/>
        </p:nvSpPr>
        <p:spPr>
          <a:xfrm>
            <a:off x="1334209" y="3171689"/>
            <a:ext cx="4281787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Built-in note taking and intelligent organizing system</a:t>
            </a:r>
            <a:endParaRPr lang="vi-VN"/>
          </a:p>
          <a:p>
            <a:r>
              <a:rPr lang="en-US"/>
              <a:t>Integration with other tool</a:t>
            </a:r>
            <a:endParaRPr lang="vi-VN"/>
          </a:p>
          <a:p>
            <a:r>
              <a:rPr lang="en-US"/>
              <a:t>Less time-consuming for management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3F514C-732A-4227-8C0D-32FA4AC8615F}"/>
              </a:ext>
            </a:extLst>
          </p:cNvPr>
          <p:cNvSpPr txBox="1"/>
          <p:nvPr/>
        </p:nvSpPr>
        <p:spPr>
          <a:xfrm>
            <a:off x="435709" y="4156496"/>
            <a:ext cx="79549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Goal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D6DF2-2318-480C-8A48-EBF18480775A}"/>
              </a:ext>
            </a:extLst>
          </p:cNvPr>
          <p:cNvCxnSpPr>
            <a:cxnSpLocks/>
          </p:cNvCxnSpPr>
          <p:nvPr/>
        </p:nvCxnSpPr>
        <p:spPr>
          <a:xfrm>
            <a:off x="-198783" y="3989972"/>
            <a:ext cx="929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121AE-C20E-429A-9342-16D5008E76B3}"/>
              </a:ext>
            </a:extLst>
          </p:cNvPr>
          <p:cNvCxnSpPr>
            <a:cxnSpLocks/>
          </p:cNvCxnSpPr>
          <p:nvPr/>
        </p:nvCxnSpPr>
        <p:spPr>
          <a:xfrm>
            <a:off x="5453269" y="1040296"/>
            <a:ext cx="0" cy="1803704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Google Shape;197;p21">
            <a:extLst>
              <a:ext uri="{FF2B5EF4-FFF2-40B4-BE49-F238E27FC236}">
                <a16:creationId xmlns:a16="http://schemas.microsoft.com/office/drawing/2014/main" id="{B73C40D4-7B7A-4551-B577-2DCBA5FAB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7515995" y="2662548"/>
            <a:ext cx="2370194" cy="245666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5782739" y="1286500"/>
            <a:ext cx="3058859" cy="1276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High school</a:t>
            </a:r>
            <a:r>
              <a:rPr lang="vi-VN">
                <a:latin typeface="Montserrat" panose="00000500000000000000" pitchFamily="2" charset="0"/>
              </a:rPr>
              <a:t>/</a:t>
            </a:r>
            <a:r>
              <a:rPr lang="en-US">
                <a:latin typeface="Montserrat" panose="00000500000000000000" pitchFamily="2" charset="0"/>
              </a:rPr>
              <a:t>university student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Office worker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Learner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X – Gen Y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Hobbies: learning, reading, researching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6C778-46A4-4549-A0B7-30AAA8F178AE}"/>
              </a:ext>
            </a:extLst>
          </p:cNvPr>
          <p:cNvSpPr txBox="1"/>
          <p:nvPr/>
        </p:nvSpPr>
        <p:spPr>
          <a:xfrm>
            <a:off x="1334210" y="4142315"/>
            <a:ext cx="4981786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Positively impact people's behavior and study habits</a:t>
            </a:r>
          </a:p>
          <a:p>
            <a:r>
              <a:rPr lang="en-US"/>
              <a:t>Improve individual’s productivity, make learning effortless</a:t>
            </a:r>
          </a:p>
          <a:p>
            <a:r>
              <a:rPr lang="en-US"/>
              <a:t>Become top effective working and learning solution-providers</a:t>
            </a:r>
          </a:p>
        </p:txBody>
      </p:sp>
    </p:spTree>
    <p:extLst>
      <p:ext uri="{BB962C8B-B14F-4D97-AF65-F5344CB8AC3E}">
        <p14:creationId xmlns:p14="http://schemas.microsoft.com/office/powerpoint/2010/main" val="1136760462"/>
      </p:ext>
    </p:extLst>
  </p:cSld>
  <p:clrMapOvr>
    <a:masterClrMapping/>
  </p:clrMapOvr>
  <p:transition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>
            <a:spLocks noGrp="1"/>
          </p:cNvSpPr>
          <p:nvPr>
            <p:ph type="subTitle" idx="1"/>
          </p:nvPr>
        </p:nvSpPr>
        <p:spPr>
          <a:xfrm>
            <a:off x="3031200" y="2175371"/>
            <a:ext cx="3081600" cy="98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If you have any questions?</a:t>
            </a: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Don’t hesitate to ask us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Montserrat Light" panose="00000400000000000000" pitchFamily="2" charset="0"/>
              </a:rPr>
              <a:t>or contact us</a:t>
            </a:r>
            <a:endParaRPr lang="es" sz="900">
              <a:latin typeface="Montserrat Light" panose="00000400000000000000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en-US" sz="900">
                <a:solidFill>
                  <a:srgbClr val="D0F09F"/>
                </a:solidFill>
                <a:latin typeface="Montserrat Medium" pitchFamily="2" charset="0"/>
              </a:rPr>
              <a:t>dolphin.team111@gmail.com</a:t>
            </a:r>
            <a:endParaRPr lang="en-US" sz="900">
              <a:solidFill>
                <a:srgbClr val="D0F09F"/>
              </a:solidFill>
              <a:effectLst/>
              <a:latin typeface="Montserrat Medium" pitchFamily="2" charset="0"/>
            </a:endParaRPr>
          </a:p>
        </p:txBody>
      </p:sp>
      <p:sp>
        <p:nvSpPr>
          <p:cNvPr id="647" name="Google Shape;647;p31"/>
          <p:cNvSpPr txBox="1">
            <a:spLocks noGrp="1"/>
          </p:cNvSpPr>
          <p:nvPr>
            <p:ph type="ctrTitle"/>
          </p:nvPr>
        </p:nvSpPr>
        <p:spPr>
          <a:xfrm>
            <a:off x="2638350" y="1566848"/>
            <a:ext cx="3867300" cy="655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THANK YOU!</a:t>
            </a:r>
            <a:endParaRPr>
              <a:solidFill>
                <a:schemeClr val="accent5">
                  <a:lumMod val="20000"/>
                  <a:lumOff val="80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678" name="Google Shape;6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4575" y="1583993"/>
            <a:ext cx="3818651" cy="398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D0A7E-2D7C-45C0-B568-E558E0BF7A68}"/>
              </a:ext>
            </a:extLst>
          </p:cNvPr>
          <p:cNvGrpSpPr/>
          <p:nvPr/>
        </p:nvGrpSpPr>
        <p:grpSpPr>
          <a:xfrm>
            <a:off x="3766314" y="4653035"/>
            <a:ext cx="1611371" cy="276999"/>
            <a:chOff x="598028" y="203656"/>
            <a:chExt cx="2129932" cy="32130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85FBB6-D151-42C6-B215-308CF0650B97}"/>
                </a:ext>
              </a:extLst>
            </p:cNvPr>
            <p:cNvSpPr txBox="1"/>
            <p:nvPr/>
          </p:nvSpPr>
          <p:spPr>
            <a:xfrm>
              <a:off x="783890" y="203656"/>
              <a:ext cx="1944070" cy="32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BFBE28D-8AFA-4812-8D1B-881FB5169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028" y="280361"/>
              <a:ext cx="228940" cy="16788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>
            <a:spLocks noGrp="1"/>
          </p:cNvSpPr>
          <p:nvPr>
            <p:ph type="ctrTitle" idx="15"/>
          </p:nvPr>
        </p:nvSpPr>
        <p:spPr>
          <a:xfrm>
            <a:off x="-1" y="746552"/>
            <a:ext cx="1688307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Montserrat Medium" panose="00000600000000000000" pitchFamily="2" charset="0"/>
              </a:rPr>
              <a:t>Agenda</a:t>
            </a:r>
            <a:endParaRPr>
              <a:latin typeface="Montserrat Medium" panose="00000600000000000000" pitchFamily="2" charset="0"/>
            </a:endParaRPr>
          </a:p>
        </p:txBody>
      </p:sp>
      <p:sp>
        <p:nvSpPr>
          <p:cNvPr id="164" name="Google Shape;164;p19"/>
          <p:cNvSpPr txBox="1">
            <a:spLocks noGrp="1"/>
          </p:cNvSpPr>
          <p:nvPr>
            <p:ph type="ctrTitle" idx="3"/>
          </p:nvPr>
        </p:nvSpPr>
        <p:spPr>
          <a:xfrm>
            <a:off x="3945275" y="1441980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solidFill>
                  <a:schemeClr val="accent2"/>
                </a:solidFill>
                <a:latin typeface="Montserrat" panose="00000500000000000000" pitchFamily="2" charset="0"/>
              </a:rPr>
              <a:t>Our “startup”</a:t>
            </a:r>
            <a:endParaRPr b="1">
              <a:latin typeface="Montserrat" panose="00000500000000000000" pitchFamily="2" charset="0"/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subTitle" idx="4"/>
          </p:nvPr>
        </p:nvSpPr>
        <p:spPr>
          <a:xfrm>
            <a:off x="3945275" y="1855137"/>
            <a:ext cx="1976700" cy="630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Overview info</a:t>
            </a:r>
          </a:p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Vision &amp; Mision</a:t>
            </a:r>
            <a:endParaRPr lang="en-US">
              <a:solidFill>
                <a:schemeClr val="tx2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sp>
        <p:nvSpPr>
          <p:cNvPr id="165" name="Google Shape;165;p19"/>
          <p:cNvSpPr txBox="1">
            <a:spLocks noGrp="1"/>
          </p:cNvSpPr>
          <p:nvPr>
            <p:ph type="ctrTitle"/>
          </p:nvPr>
        </p:nvSpPr>
        <p:spPr>
          <a:xfrm>
            <a:off x="2597546" y="65139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solidFill>
                  <a:schemeClr val="accent1"/>
                </a:solidFill>
                <a:latin typeface="Montserrat" panose="00000500000000000000" pitchFamily="2" charset="0"/>
              </a:rPr>
              <a:t>Meet the team</a:t>
            </a:r>
            <a:endParaRPr b="1" dirty="0">
              <a:latin typeface="Montserrat" panose="00000500000000000000" pitchFamily="2" charset="0"/>
            </a:endParaRPr>
          </a:p>
        </p:txBody>
      </p:sp>
      <p:sp>
        <p:nvSpPr>
          <p:cNvPr id="168" name="Google Shape;168;p19"/>
          <p:cNvSpPr txBox="1">
            <a:spLocks noGrp="1"/>
          </p:cNvSpPr>
          <p:nvPr>
            <p:ph type="ctrTitle" idx="6"/>
          </p:nvPr>
        </p:nvSpPr>
        <p:spPr>
          <a:xfrm>
            <a:off x="5280206" y="224464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solidFill>
                  <a:schemeClr val="accent3"/>
                </a:solidFill>
                <a:latin typeface="Montserrat" panose="00000500000000000000" pitchFamily="2" charset="0"/>
              </a:rPr>
              <a:t>Problems</a:t>
            </a:r>
            <a:endParaRPr b="1">
              <a:latin typeface="Montserrat" panose="00000500000000000000" pitchFamily="2" charset="0"/>
            </a:endParaRPr>
          </a:p>
        </p:txBody>
      </p:sp>
      <p:sp>
        <p:nvSpPr>
          <p:cNvPr id="166" name="Google Shape;166;p19"/>
          <p:cNvSpPr txBox="1">
            <a:spLocks noGrp="1"/>
          </p:cNvSpPr>
          <p:nvPr>
            <p:ph type="subTitle" idx="1"/>
          </p:nvPr>
        </p:nvSpPr>
        <p:spPr>
          <a:xfrm>
            <a:off x="2597546" y="1066441"/>
            <a:ext cx="3847332" cy="687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Team member</a:t>
            </a:r>
          </a:p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Spirit, culture</a:t>
            </a:r>
          </a:p>
        </p:txBody>
      </p:sp>
      <p:sp>
        <p:nvSpPr>
          <p:cNvPr id="170" name="Google Shape;170;p19"/>
          <p:cNvSpPr txBox="1">
            <a:spLocks noGrp="1"/>
          </p:cNvSpPr>
          <p:nvPr>
            <p:ph type="ctrTitle" idx="9"/>
          </p:nvPr>
        </p:nvSpPr>
        <p:spPr>
          <a:xfrm>
            <a:off x="6444878" y="3030582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b="1">
                <a:solidFill>
                  <a:schemeClr val="accent4"/>
                </a:solidFill>
                <a:latin typeface="Montserrat" panose="00000500000000000000" pitchFamily="2" charset="0"/>
              </a:rPr>
              <a:t>Proposed solution</a:t>
            </a:r>
            <a:endParaRPr b="1">
              <a:latin typeface="Montserrat" panose="00000500000000000000" pitchFamily="2" charset="0"/>
            </a:endParaRPr>
          </a:p>
        </p:txBody>
      </p:sp>
      <p:sp>
        <p:nvSpPr>
          <p:cNvPr id="169" name="Google Shape;169;p19"/>
          <p:cNvSpPr txBox="1">
            <a:spLocks noGrp="1"/>
          </p:cNvSpPr>
          <p:nvPr>
            <p:ph type="subTitle" idx="7"/>
          </p:nvPr>
        </p:nvSpPr>
        <p:spPr>
          <a:xfrm>
            <a:off x="5280206" y="2657791"/>
            <a:ext cx="1906500" cy="78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Current context &amp;</a:t>
            </a:r>
          </a:p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difficulties</a:t>
            </a:r>
          </a:p>
        </p:txBody>
      </p:sp>
      <p:sp>
        <p:nvSpPr>
          <p:cNvPr id="171" name="Google Shape;171;p19"/>
          <p:cNvSpPr txBox="1">
            <a:spLocks noGrp="1"/>
          </p:cNvSpPr>
          <p:nvPr>
            <p:ph type="subTitle" idx="13"/>
          </p:nvPr>
        </p:nvSpPr>
        <p:spPr>
          <a:xfrm>
            <a:off x="6444878" y="3445631"/>
            <a:ext cx="2417182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vi-VN">
                <a:solidFill>
                  <a:schemeClr val="tx2">
                    <a:lumMod val="20000"/>
                    <a:lumOff val="80000"/>
                  </a:schemeClr>
                </a:solidFill>
                <a:latin typeface="Montserrat" panose="00000500000000000000" pitchFamily="2" charset="0"/>
              </a:rPr>
              <a:t>What are we going to do?</a:t>
            </a:r>
            <a:endParaRPr>
              <a:solidFill>
                <a:schemeClr val="tx2">
                  <a:lumMod val="20000"/>
                  <a:lumOff val="80000"/>
                </a:schemeClr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960AB43-14B4-D2E9-2369-F01E323AFE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A2A9CE2-9A0A-4EA6-B9D7-B3F538327DBB}"/>
              </a:ext>
            </a:extLst>
          </p:cNvPr>
          <p:cNvGrpSpPr/>
          <p:nvPr/>
        </p:nvGrpSpPr>
        <p:grpSpPr>
          <a:xfrm>
            <a:off x="798911" y="1091852"/>
            <a:ext cx="1774360" cy="2327441"/>
            <a:chOff x="1004690" y="887617"/>
            <a:chExt cx="1371600" cy="1799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A10780-01E1-4378-B0E0-A34BE9265CF4}"/>
                </a:ext>
              </a:extLst>
            </p:cNvPr>
            <p:cNvGrpSpPr/>
            <p:nvPr/>
          </p:nvGrpSpPr>
          <p:grpSpPr>
            <a:xfrm>
              <a:off x="1004690" y="887617"/>
              <a:ext cx="1371600" cy="1371600"/>
              <a:chOff x="1004690" y="887617"/>
              <a:chExt cx="1371600" cy="1371600"/>
            </a:xfrm>
          </p:grpSpPr>
          <p:pic>
            <p:nvPicPr>
              <p:cNvPr id="3" name="Picture 2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5BEE3344-8C52-4BBD-85E6-7CB433C30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69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B13B4-55B8-485E-B271-8B4CB9F8A2A0}"/>
                  </a:ext>
                </a:extLst>
              </p:cNvPr>
              <p:cNvSpPr/>
              <p:nvPr/>
            </p:nvSpPr>
            <p:spPr>
              <a:xfrm>
                <a:off x="100469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Google Shape;368;p25">
              <a:extLst>
                <a:ext uri="{FF2B5EF4-FFF2-40B4-BE49-F238E27FC236}">
                  <a16:creationId xmlns:a16="http://schemas.microsoft.com/office/drawing/2014/main" id="{FB418C66-09C6-406D-8D06-F590D28402E8}"/>
                </a:ext>
              </a:extLst>
            </p:cNvPr>
            <p:cNvSpPr txBox="1"/>
            <p:nvPr/>
          </p:nvSpPr>
          <p:spPr>
            <a:xfrm>
              <a:off x="1004690" y="2306344"/>
              <a:ext cx="1371600" cy="380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4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Dang Loc</a:t>
              </a:r>
              <a:br>
                <a:rPr lang="es" sz="800">
                  <a:solidFill>
                    <a:schemeClr val="accent4"/>
                  </a:solidFill>
                  <a:latin typeface="Montserrat Light" panose="00000400000000000000" pitchFamily="2" charset="0"/>
                  <a:ea typeface="Zilla Slab Light"/>
                  <a:cs typeface="Zilla Slab Light"/>
                  <a:sym typeface="Zilla Slab Light"/>
                </a:rPr>
              </a:br>
              <a:r>
                <a:rPr lang="vi-VN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Zilla Slab Light"/>
                </a:rPr>
                <a:t>CEO - </a:t>
              </a:r>
              <a:r>
                <a:rPr lang="es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Project Manager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0533CD-3E48-4EE4-9252-0A5C72D9834D}"/>
              </a:ext>
            </a:extLst>
          </p:cNvPr>
          <p:cNvGrpSpPr/>
          <p:nvPr/>
        </p:nvGrpSpPr>
        <p:grpSpPr>
          <a:xfrm>
            <a:off x="3685032" y="1087573"/>
            <a:ext cx="1773936" cy="2331720"/>
            <a:chOff x="3884370" y="887617"/>
            <a:chExt cx="1371600" cy="17894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DD6ADB-8F0D-41A7-A8E1-AC04A32430F9}"/>
                </a:ext>
              </a:extLst>
            </p:cNvPr>
            <p:cNvGrpSpPr/>
            <p:nvPr/>
          </p:nvGrpSpPr>
          <p:grpSpPr>
            <a:xfrm>
              <a:off x="3884370" y="887617"/>
              <a:ext cx="1371600" cy="1371600"/>
              <a:chOff x="3884370" y="887617"/>
              <a:chExt cx="1371600" cy="1371600"/>
            </a:xfrm>
          </p:grpSpPr>
          <p:pic>
            <p:nvPicPr>
              <p:cNvPr id="5" name="Picture 4" descr="A person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800F7376-0D29-4B4A-9695-773B8A200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437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E9C6D2-1A35-477D-B0E5-35079DF16FD5}"/>
                  </a:ext>
                </a:extLst>
              </p:cNvPr>
              <p:cNvSpPr/>
              <p:nvPr/>
            </p:nvSpPr>
            <p:spPr>
              <a:xfrm>
                <a:off x="388437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Google Shape;369;p25">
              <a:extLst>
                <a:ext uri="{FF2B5EF4-FFF2-40B4-BE49-F238E27FC236}">
                  <a16:creationId xmlns:a16="http://schemas.microsoft.com/office/drawing/2014/main" id="{703133FD-79C2-4FEA-B303-D612C86E7B60}"/>
                </a:ext>
              </a:extLst>
            </p:cNvPr>
            <p:cNvSpPr txBox="1"/>
            <p:nvPr/>
          </p:nvSpPr>
          <p:spPr>
            <a:xfrm>
              <a:off x="3884370" y="2316029"/>
              <a:ext cx="1371600" cy="361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Phuoc Tung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vi-VN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CTO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63B9C1-F80C-EE26-CBA0-E39B8E006E5C}"/>
              </a:ext>
            </a:extLst>
          </p:cNvPr>
          <p:cNvGrpSpPr/>
          <p:nvPr/>
        </p:nvGrpSpPr>
        <p:grpSpPr>
          <a:xfrm>
            <a:off x="6731560" y="1087573"/>
            <a:ext cx="1773936" cy="2331720"/>
            <a:chOff x="6729015" y="2974800"/>
            <a:chExt cx="1371600" cy="17982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9562D2-B546-CC5C-7691-466525EE50BD}"/>
                </a:ext>
              </a:extLst>
            </p:cNvPr>
            <p:cNvGrpSpPr/>
            <p:nvPr/>
          </p:nvGrpSpPr>
          <p:grpSpPr>
            <a:xfrm>
              <a:off x="6729015" y="2974800"/>
              <a:ext cx="1371600" cy="1371600"/>
              <a:chOff x="6764050" y="2974800"/>
              <a:chExt cx="1371600" cy="1371600"/>
            </a:xfrm>
          </p:grpSpPr>
          <p:pic>
            <p:nvPicPr>
              <p:cNvPr id="1028" name="Picture 4" descr="Không có mô tả.">
                <a:extLst>
                  <a:ext uri="{FF2B5EF4-FFF2-40B4-BE49-F238E27FC236}">
                    <a16:creationId xmlns:a16="http://schemas.microsoft.com/office/drawing/2014/main" id="{A344BE21-1457-2946-3838-FC2D13184E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colorTemperature colorTemp="4613"/>
                        </a14:imgEffect>
                        <a14:imgEffect>
                          <a14:saturation sat="0"/>
                        </a14:imgEffect>
                        <a14:imgEffect>
                          <a14:brightnessContrast bright="9000" contrast="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1" t="12795" r="13039" b="42411"/>
              <a:stretch/>
            </p:blipFill>
            <p:spPr bwMode="auto">
              <a:xfrm>
                <a:off x="6764050" y="2974800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9166F6-E872-D893-66D3-B239ABE2C06B}"/>
                  </a:ext>
                </a:extLst>
              </p:cNvPr>
              <p:cNvSpPr/>
              <p:nvPr/>
            </p:nvSpPr>
            <p:spPr>
              <a:xfrm>
                <a:off x="6764050" y="2974800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Google Shape;369;p25">
              <a:extLst>
                <a:ext uri="{FF2B5EF4-FFF2-40B4-BE49-F238E27FC236}">
                  <a16:creationId xmlns:a16="http://schemas.microsoft.com/office/drawing/2014/main" id="{1FAB1755-E060-DB2E-4D01-363EF249275B}"/>
                </a:ext>
              </a:extLst>
            </p:cNvPr>
            <p:cNvSpPr txBox="1"/>
            <p:nvPr/>
          </p:nvSpPr>
          <p:spPr>
            <a:xfrm>
              <a:off x="6729015" y="4398403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sym typeface="Unica One"/>
                </a:rPr>
                <a:t>Quoc Tuan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Developer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CCC4FE2-ECE5-7BA7-B129-7AC2466850B2}"/>
              </a:ext>
            </a:extLst>
          </p:cNvPr>
          <p:cNvSpPr txBox="1"/>
          <p:nvPr/>
        </p:nvSpPr>
        <p:spPr>
          <a:xfrm>
            <a:off x="850817" y="3603252"/>
            <a:ext cx="167054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Leadership &amp; technical skill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Planning, coordinate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Communicate between tech and non-tech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148972-CEE9-E119-B223-78E60243F041}"/>
              </a:ext>
            </a:extLst>
          </p:cNvPr>
          <p:cNvSpPr txBox="1"/>
          <p:nvPr/>
        </p:nvSpPr>
        <p:spPr>
          <a:xfrm>
            <a:off x="3736726" y="3603252"/>
            <a:ext cx="167054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Strong IT background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Full-stack developer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Responsible for leading &amp; building final product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7868C86-1949-3582-47DD-E705DD854D67}"/>
              </a:ext>
            </a:extLst>
          </p:cNvPr>
          <p:cNvSpPr txBox="1"/>
          <p:nvPr/>
        </p:nvSpPr>
        <p:spPr>
          <a:xfrm>
            <a:off x="6731560" y="3603252"/>
            <a:ext cx="2102840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Full-stack developer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Expertise in business logic/rules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Wide knowledge of tech-stack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1EAF5EBF-CCD5-D30B-0043-7A04DA9587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4" name="Google Shape;163;p19">
            <a:extLst>
              <a:ext uri="{FF2B5EF4-FFF2-40B4-BE49-F238E27FC236}">
                <a16:creationId xmlns:a16="http://schemas.microsoft.com/office/drawing/2014/main" id="{AEE9470B-B67B-B9BE-5818-AC37BB836EAC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Our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602E3B-A799-59C0-A1F2-D9886BE2F027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137726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Our team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0055FA9-A678-DA11-2E40-17B736AB69A7}"/>
              </a:ext>
            </a:extLst>
          </p:cNvPr>
          <p:cNvGrpSpPr/>
          <p:nvPr/>
        </p:nvGrpSpPr>
        <p:grpSpPr>
          <a:xfrm>
            <a:off x="798911" y="1091852"/>
            <a:ext cx="1783080" cy="2331720"/>
            <a:chOff x="791740" y="2369025"/>
            <a:chExt cx="1774360" cy="233172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C505E8-ED4F-41D2-A104-8636E93F76C8}"/>
                </a:ext>
              </a:extLst>
            </p:cNvPr>
            <p:cNvGrpSpPr/>
            <p:nvPr/>
          </p:nvGrpSpPr>
          <p:grpSpPr>
            <a:xfrm>
              <a:off x="804215" y="2369025"/>
              <a:ext cx="1761885" cy="1775634"/>
              <a:chOff x="6696913" y="887617"/>
              <a:chExt cx="1371600" cy="1371600"/>
            </a:xfrm>
          </p:grpSpPr>
          <p:pic>
            <p:nvPicPr>
              <p:cNvPr id="9" name="Picture 8" descr="A picture containing person, outdoor, child, young&#10;&#10;Description automatically generated">
                <a:extLst>
                  <a:ext uri="{FF2B5EF4-FFF2-40B4-BE49-F238E27FC236}">
                    <a16:creationId xmlns:a16="http://schemas.microsoft.com/office/drawing/2014/main" id="{2E3E02E9-3100-4536-BBBA-8AD8C70CC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96913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E9F34A-7962-4CAF-B3B5-4F2ACFE40177}"/>
                  </a:ext>
                </a:extLst>
              </p:cNvPr>
              <p:cNvSpPr/>
              <p:nvPr/>
            </p:nvSpPr>
            <p:spPr>
              <a:xfrm>
                <a:off x="6696913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Google Shape;367;p25">
              <a:extLst>
                <a:ext uri="{FF2B5EF4-FFF2-40B4-BE49-F238E27FC236}">
                  <a16:creationId xmlns:a16="http://schemas.microsoft.com/office/drawing/2014/main" id="{2822A6A1-5796-4468-9856-F96E0539BBE3}"/>
                </a:ext>
              </a:extLst>
            </p:cNvPr>
            <p:cNvSpPr txBox="1"/>
            <p:nvPr/>
          </p:nvSpPr>
          <p:spPr>
            <a:xfrm>
              <a:off x="791740" y="4203061"/>
              <a:ext cx="1774360" cy="497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rgbClr val="BCFEF3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Vi Khang</a:t>
              </a:r>
              <a:br>
                <a:rPr lang="es" sz="1050">
                  <a:solidFill>
                    <a:schemeClr val="accent1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</a:br>
              <a:r>
                <a:rPr lang="en-US" sz="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Developer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0896AF-2C25-D461-70D2-27D9169BD101}"/>
              </a:ext>
            </a:extLst>
          </p:cNvPr>
          <p:cNvGrpSpPr/>
          <p:nvPr/>
        </p:nvGrpSpPr>
        <p:grpSpPr>
          <a:xfrm>
            <a:off x="3670036" y="1091521"/>
            <a:ext cx="1801368" cy="2331720"/>
            <a:chOff x="3849335" y="2974800"/>
            <a:chExt cx="1371600" cy="17982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D34E813-19F9-B7E3-155D-3EF6517C9924}"/>
                </a:ext>
              </a:extLst>
            </p:cNvPr>
            <p:cNvGrpSpPr/>
            <p:nvPr/>
          </p:nvGrpSpPr>
          <p:grpSpPr>
            <a:xfrm>
              <a:off x="3849335" y="2974800"/>
              <a:ext cx="1371600" cy="1371600"/>
              <a:chOff x="3884370" y="2974800"/>
              <a:chExt cx="1371600" cy="1371600"/>
            </a:xfrm>
          </p:grpSpPr>
          <p:pic>
            <p:nvPicPr>
              <p:cNvPr id="1026" name="Picture 2" descr="Không có mô tả.">
                <a:extLst>
                  <a:ext uri="{FF2B5EF4-FFF2-40B4-BE49-F238E27FC236}">
                    <a16:creationId xmlns:a16="http://schemas.microsoft.com/office/drawing/2014/main" id="{932EA282-36B8-AE4E-A71A-3FD16FC4B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harpenSoften amount="5000"/>
                        </a14:imgEffect>
                        <a14:imgEffect>
                          <a14:saturation sat="0"/>
                        </a14:imgEffect>
                        <a14:imgEffect>
                          <a14:brightnessContrast bright="12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41" t="50000" r="20097" b="14943"/>
              <a:stretch/>
            </p:blipFill>
            <p:spPr bwMode="auto">
              <a:xfrm>
                <a:off x="3884370" y="2974800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430892-2D45-4E9A-BBC8-27470C684FC2}"/>
                  </a:ext>
                </a:extLst>
              </p:cNvPr>
              <p:cNvSpPr/>
              <p:nvPr/>
            </p:nvSpPr>
            <p:spPr>
              <a:xfrm>
                <a:off x="3884370" y="2974800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Google Shape;369;p25">
              <a:extLst>
                <a:ext uri="{FF2B5EF4-FFF2-40B4-BE49-F238E27FC236}">
                  <a16:creationId xmlns:a16="http://schemas.microsoft.com/office/drawing/2014/main" id="{A044107B-6594-40D1-85FD-202D9180AC5D}"/>
                </a:ext>
              </a:extLst>
            </p:cNvPr>
            <p:cNvSpPr txBox="1"/>
            <p:nvPr/>
          </p:nvSpPr>
          <p:spPr>
            <a:xfrm>
              <a:off x="3849335" y="4398403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4"/>
                  </a:solidFill>
                  <a:latin typeface="Montserrat Light" panose="00000400000000000000" pitchFamily="2" charset="0"/>
                  <a:sym typeface="Unica One"/>
                </a:rPr>
                <a:t>Thu Huong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Marketing</a:t>
              </a:r>
              <a:r>
                <a:rPr lang="vi-VN" sz="800">
                  <a:solidFill>
                    <a:srgbClr val="FFFFFF"/>
                  </a:solidFill>
                  <a:latin typeface="Montserrat" panose="00000500000000000000" pitchFamily="2" charset="0"/>
                </a:rPr>
                <a:t> executor</a:t>
              </a: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, Business planner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D16044-2C30-9BE0-68CA-8E26BEDD505A}"/>
              </a:ext>
            </a:extLst>
          </p:cNvPr>
          <p:cNvGrpSpPr/>
          <p:nvPr/>
        </p:nvGrpSpPr>
        <p:grpSpPr>
          <a:xfrm>
            <a:off x="6559449" y="1096468"/>
            <a:ext cx="1801368" cy="2331720"/>
            <a:chOff x="6731576" y="2971939"/>
            <a:chExt cx="1371600" cy="1798291"/>
          </a:xfrm>
        </p:grpSpPr>
        <p:sp>
          <p:nvSpPr>
            <p:cNvPr id="36" name="Google Shape;369;p25">
              <a:extLst>
                <a:ext uri="{FF2B5EF4-FFF2-40B4-BE49-F238E27FC236}">
                  <a16:creationId xmlns:a16="http://schemas.microsoft.com/office/drawing/2014/main" id="{F4B5CB84-7870-445C-925E-6D36298DB671}"/>
                </a:ext>
              </a:extLst>
            </p:cNvPr>
            <p:cNvSpPr txBox="1"/>
            <p:nvPr/>
          </p:nvSpPr>
          <p:spPr>
            <a:xfrm>
              <a:off x="6731576" y="4395542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Vi Triet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Product Designer</a:t>
              </a:r>
              <a:endParaRPr lang="en-US" sz="1000" b="0" i="0">
                <a:solidFill>
                  <a:srgbClr val="FFFFFF"/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E95D05-8930-CBF6-0DB4-DCB1446A585F}"/>
                </a:ext>
              </a:extLst>
            </p:cNvPr>
            <p:cNvGrpSpPr/>
            <p:nvPr/>
          </p:nvGrpSpPr>
          <p:grpSpPr>
            <a:xfrm>
              <a:off x="6731576" y="2971939"/>
              <a:ext cx="1371600" cy="1371600"/>
              <a:chOff x="6699102" y="2971939"/>
              <a:chExt cx="1371600" cy="13716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932E97-C86B-4B72-8188-4822AE8E40F9}"/>
                  </a:ext>
                </a:extLst>
              </p:cNvPr>
              <p:cNvSpPr/>
              <p:nvPr/>
            </p:nvSpPr>
            <p:spPr>
              <a:xfrm>
                <a:off x="6699102" y="2971939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0" name="Picture 6" descr="Không có mô tả.">
                <a:extLst>
                  <a:ext uri="{FF2B5EF4-FFF2-40B4-BE49-F238E27FC236}">
                    <a16:creationId xmlns:a16="http://schemas.microsoft.com/office/drawing/2014/main" id="{EDA7C6B0-D64B-63BB-8057-0DF662862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  <a14:imgEffect>
                          <a14:brightnessContrast bright="-8000" contrast="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0" t="1363" r="11780" b="42287"/>
              <a:stretch/>
            </p:blipFill>
            <p:spPr bwMode="auto">
              <a:xfrm>
                <a:off x="6699102" y="2971939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9649E5-50AA-C4B2-4493-3FDBD753EA8D}"/>
              </a:ext>
            </a:extLst>
          </p:cNvPr>
          <p:cNvSpPr txBox="1"/>
          <p:nvPr/>
        </p:nvSpPr>
        <p:spPr>
          <a:xfrm>
            <a:off x="855177" y="3586308"/>
            <a:ext cx="167054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Execellent techinical skill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Experiences from international competition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Major in SE/AI/DS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BD25CE-F92F-BF9E-9E11-F2769FB1635A}"/>
              </a:ext>
            </a:extLst>
          </p:cNvPr>
          <p:cNvSpPr txBox="1"/>
          <p:nvPr/>
        </p:nvSpPr>
        <p:spPr>
          <a:xfrm>
            <a:off x="6615715" y="3586308"/>
            <a:ext cx="1930685" cy="6255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Responsible for all kind of visual of the project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Work relate to UI/UX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A0D29D-E658-EEB4-3A45-ABC424430B66}"/>
              </a:ext>
            </a:extLst>
          </p:cNvPr>
          <p:cNvSpPr txBox="1"/>
          <p:nvPr/>
        </p:nvSpPr>
        <p:spPr>
          <a:xfrm>
            <a:off x="3735446" y="3586308"/>
            <a:ext cx="1670547" cy="81022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Conduct market research</a:t>
            </a: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</a:t>
            </a:r>
            <a:r>
              <a:rPr lang="en-US" sz="800">
                <a:latin typeface="Montserrat" panose="00000500000000000000" pitchFamily="2" charset="0"/>
              </a:rPr>
              <a:t>Planning for business and marketing</a:t>
            </a:r>
            <a:endParaRPr lang="vi-VN" sz="800">
              <a:latin typeface="Montserrat" panose="000005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vi-VN" sz="800">
                <a:latin typeface="Montserrat" panose="00000500000000000000" pitchFamily="2" charset="0"/>
              </a:rPr>
              <a:t>- Financial management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F5203450-0999-A32A-6942-3D3726E301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A795E3E-645E-6D5F-F790-0176AD1D7482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1204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2B7A97F-B04D-96AE-9298-BDE4B034F8DD}"/>
              </a:ext>
            </a:extLst>
          </p:cNvPr>
          <p:cNvCxnSpPr>
            <a:cxnSpLocks/>
            <a:endCxn id="37" idx="3"/>
          </p:cNvCxnSpPr>
          <p:nvPr/>
        </p:nvCxnSpPr>
        <p:spPr>
          <a:xfrm flipH="1" flipV="1">
            <a:off x="2899048" y="2475116"/>
            <a:ext cx="449898" cy="3914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D008815B-7D88-47C7-4C4E-179B2A06707D}"/>
              </a:ext>
            </a:extLst>
          </p:cNvPr>
          <p:cNvCxnSpPr>
            <a:cxnSpLocks/>
            <a:stCxn id="36" idx="3"/>
          </p:cNvCxnSpPr>
          <p:nvPr/>
        </p:nvCxnSpPr>
        <p:spPr>
          <a:xfrm flipV="1">
            <a:off x="3184368" y="4095017"/>
            <a:ext cx="399653" cy="520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7D8403A-EEAE-1FD6-F9A5-DEF0A39CD7C5}"/>
              </a:ext>
            </a:extLst>
          </p:cNvPr>
          <p:cNvCxnSpPr>
            <a:cxnSpLocks/>
            <a:stCxn id="35" idx="1"/>
          </p:cNvCxnSpPr>
          <p:nvPr/>
        </p:nvCxnSpPr>
        <p:spPr>
          <a:xfrm flipH="1" flipV="1">
            <a:off x="5473198" y="4095017"/>
            <a:ext cx="508979" cy="52054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A89070A-A9B1-1E04-B2F7-95BF5BAACFC6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711104" y="2475116"/>
            <a:ext cx="677430" cy="39146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581ED92-4630-7957-6748-57E9966D5020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4478400" y="1198966"/>
            <a:ext cx="0" cy="62530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Team’s </a:t>
            </a:r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spirit</a:t>
            </a:r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 &amp; </a:t>
            </a:r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culture</a:t>
            </a:r>
          </a:p>
        </p:txBody>
      </p:sp>
      <p:sp>
        <p:nvSpPr>
          <p:cNvPr id="31" name="Google Shape;86;p17">
            <a:extLst>
              <a:ext uri="{FF2B5EF4-FFF2-40B4-BE49-F238E27FC236}">
                <a16:creationId xmlns:a16="http://schemas.microsoft.com/office/drawing/2014/main" id="{21BEA8FD-B3FB-23EA-A7E6-D2584FAB4B35}"/>
              </a:ext>
            </a:extLst>
          </p:cNvPr>
          <p:cNvSpPr txBox="1">
            <a:spLocks/>
          </p:cNvSpPr>
          <p:nvPr/>
        </p:nvSpPr>
        <p:spPr>
          <a:xfrm>
            <a:off x="3820964" y="2827973"/>
            <a:ext cx="1502069" cy="6551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>
                <a:solidFill>
                  <a:schemeClr val="bg1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ICARE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6BF756B-5A33-EE4F-FEE5-B5A1D8527037}"/>
              </a:ext>
            </a:extLst>
          </p:cNvPr>
          <p:cNvSpPr txBox="1"/>
          <p:nvPr/>
        </p:nvSpPr>
        <p:spPr>
          <a:xfrm>
            <a:off x="3878257" y="952745"/>
            <a:ext cx="120028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D0F09F"/>
                </a:solidFill>
                <a:latin typeface="Montserrat" panose="00000500000000000000" pitchFamily="2" charset="0"/>
              </a:rPr>
              <a:t>Innovate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2F2893-EDA2-5997-EBC2-38F959B875EE}"/>
              </a:ext>
            </a:extLst>
          </p:cNvPr>
          <p:cNvSpPr txBox="1"/>
          <p:nvPr/>
        </p:nvSpPr>
        <p:spPr>
          <a:xfrm>
            <a:off x="6388534" y="2352005"/>
            <a:ext cx="120028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0097A7"/>
                </a:solidFill>
                <a:latin typeface="Montserrat" panose="00000500000000000000" pitchFamily="2" charset="0"/>
              </a:rPr>
              <a:t>Compact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DA5781-46B2-F189-01C5-BBF2E15EE5DF}"/>
              </a:ext>
            </a:extLst>
          </p:cNvPr>
          <p:cNvSpPr txBox="1"/>
          <p:nvPr/>
        </p:nvSpPr>
        <p:spPr>
          <a:xfrm>
            <a:off x="5982177" y="4492453"/>
            <a:ext cx="120028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589EA5"/>
                </a:solidFill>
                <a:latin typeface="Montserrat" panose="00000500000000000000" pitchFamily="2" charset="0"/>
              </a:rPr>
              <a:t>Active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F0BD1B-AC70-62C7-BA8F-D5ED65117459}"/>
              </a:ext>
            </a:extLst>
          </p:cNvPr>
          <p:cNvSpPr txBox="1"/>
          <p:nvPr/>
        </p:nvSpPr>
        <p:spPr>
          <a:xfrm>
            <a:off x="1984082" y="4492453"/>
            <a:ext cx="1200286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77BE9C"/>
                </a:solidFill>
                <a:latin typeface="Montserrat" panose="00000500000000000000" pitchFamily="2" charset="0"/>
              </a:rPr>
              <a:t>Reliable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D420E9-AE35-FCA1-8260-E3078BCAE3A3}"/>
              </a:ext>
            </a:extLst>
          </p:cNvPr>
          <p:cNvSpPr txBox="1"/>
          <p:nvPr/>
        </p:nvSpPr>
        <p:spPr>
          <a:xfrm>
            <a:off x="1994085" y="2352005"/>
            <a:ext cx="90496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600" b="1">
                <a:solidFill>
                  <a:srgbClr val="A8DBA7"/>
                </a:solidFill>
                <a:latin typeface="Montserrat" panose="00000500000000000000" pitchFamily="2" charset="0"/>
              </a:rPr>
              <a:t>Enjoy</a:t>
            </a:r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108DF431-E0FE-8B3E-F1DD-FBC7D22433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3709824"/>
              </p:ext>
            </p:extLst>
          </p:nvPr>
        </p:nvGraphicFramePr>
        <p:xfrm>
          <a:off x="2155320" y="1544445"/>
          <a:ext cx="4833359" cy="32222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757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raphic 60">
            <a:extLst>
              <a:ext uri="{FF2B5EF4-FFF2-40B4-BE49-F238E27FC236}">
                <a16:creationId xmlns:a16="http://schemas.microsoft.com/office/drawing/2014/main" id="{4779F721-6E32-3470-DDD5-A28A0523D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2098101" y="3438508"/>
            <a:ext cx="4991444" cy="2824565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288141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2248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Introduc</a:t>
            </a:r>
            <a:r>
              <a:rPr lang="vi-VN"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rPr>
              <a:t>e our startup</a:t>
            </a:r>
            <a:endParaRPr lang="en-US">
              <a:solidFill>
                <a:srgbClr val="77BE9C"/>
              </a:solidFill>
              <a:latin typeface="Montserrat Medium" panose="00000600000000000000" pitchFamily="2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562A746-BA9B-AFA0-573C-65AABA2AEAD6}"/>
              </a:ext>
            </a:extLst>
          </p:cNvPr>
          <p:cNvGrpSpPr/>
          <p:nvPr/>
        </p:nvGrpSpPr>
        <p:grpSpPr>
          <a:xfrm>
            <a:off x="1787648" y="1408338"/>
            <a:ext cx="1009250" cy="307777"/>
            <a:chOff x="2067507" y="1583295"/>
            <a:chExt cx="2160971" cy="659001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FF4C8A55-1832-7A0C-03D4-2827D9A29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067507" y="1583295"/>
              <a:ext cx="526045" cy="659001"/>
            </a:xfrm>
            <a:prstGeom prst="rect">
              <a:avLst/>
            </a:prstGeom>
          </p:spPr>
        </p:pic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EBB4F6DE-8B7C-D45E-0872-D0021C2F74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04344" y="1615350"/>
              <a:ext cx="1524134" cy="594890"/>
            </a:xfrm>
            <a:prstGeom prst="rect">
              <a:avLst/>
            </a:prstGeom>
          </p:spPr>
        </p:pic>
      </p:grpSp>
      <p:sp>
        <p:nvSpPr>
          <p:cNvPr id="32" name="Google Shape;163;p19">
            <a:extLst>
              <a:ext uri="{FF2B5EF4-FFF2-40B4-BE49-F238E27FC236}">
                <a16:creationId xmlns:a16="http://schemas.microsoft.com/office/drawing/2014/main" id="{9AB28B4A-1A86-4029-B3BA-128F36B1A862}"/>
              </a:ext>
            </a:extLst>
          </p:cNvPr>
          <p:cNvSpPr txBox="1">
            <a:spLocks/>
          </p:cNvSpPr>
          <p:nvPr/>
        </p:nvSpPr>
        <p:spPr>
          <a:xfrm>
            <a:off x="1684307" y="2001353"/>
            <a:ext cx="2461573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30000"/>
              </a:lnSpc>
            </a:pPr>
            <a:r>
              <a:rPr lang="en-US">
                <a:solidFill>
                  <a:srgbClr val="22262D"/>
                </a:solidFill>
                <a:latin typeface="Montserrat Medium" pitchFamily="2" charset="0"/>
              </a:rPr>
              <a:t>Knowledge at fingertips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B2761C-07E1-3120-EFB6-0C25F9D42145}"/>
              </a:ext>
            </a:extLst>
          </p:cNvPr>
          <p:cNvGrpSpPr/>
          <p:nvPr/>
        </p:nvGrpSpPr>
        <p:grpSpPr>
          <a:xfrm>
            <a:off x="1786540" y="833736"/>
            <a:ext cx="2381480" cy="369332"/>
            <a:chOff x="491320" y="203656"/>
            <a:chExt cx="22366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6DB5A8-70E5-BFCE-058F-31FE35488190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rgbClr val="22262D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800" b="1">
                  <a:solidFill>
                    <a:srgbClr val="77BE9C"/>
                  </a:solidFill>
                  <a:latin typeface="Montserrat" panose="00000500000000000000" pitchFamily="2" charset="0"/>
                </a:rPr>
                <a:t>Group</a:t>
              </a:r>
              <a:endParaRPr lang="en-US" sz="2000" b="1">
                <a:solidFill>
                  <a:srgbClr val="77BE9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1E3AEF6-4BA5-1805-46B4-71035D4EE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292569" cy="214551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D9B346-85D7-03CF-B1C5-C88D1CDC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779" y="967066"/>
            <a:ext cx="716449" cy="138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92EFB42-D868-FEB7-BB41-AFE47AC9A942}"/>
              </a:ext>
            </a:extLst>
          </p:cNvPr>
          <p:cNvSpPr txBox="1"/>
          <p:nvPr/>
        </p:nvSpPr>
        <p:spPr>
          <a:xfrm>
            <a:off x="395718" y="1446704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vi-VN" sz="1400">
                <a:solidFill>
                  <a:srgbClr val="707D94"/>
                </a:solidFill>
                <a:latin typeface="Montserrat" panose="00000500000000000000" pitchFamily="2" charset="0"/>
              </a:rPr>
              <a:t>Product</a:t>
            </a:r>
            <a:endParaRPr lang="en-US" sz="1400">
              <a:solidFill>
                <a:srgbClr val="707D94"/>
              </a:solidFill>
              <a:latin typeface="Montserrat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BDC527-AB04-74AC-5371-580CAE5895DD}"/>
              </a:ext>
            </a:extLst>
          </p:cNvPr>
          <p:cNvSpPr txBox="1"/>
          <p:nvPr/>
        </p:nvSpPr>
        <p:spPr>
          <a:xfrm>
            <a:off x="395720" y="875792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Brand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4C6592-B762-ACB3-FC51-036F1C26932D}"/>
              </a:ext>
            </a:extLst>
          </p:cNvPr>
          <p:cNvSpPr txBox="1"/>
          <p:nvPr/>
        </p:nvSpPr>
        <p:spPr>
          <a:xfrm>
            <a:off x="395720" y="2017616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Tagline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4C1E2-7E06-B77A-C3FE-B5F03998E4AF}"/>
              </a:ext>
            </a:extLst>
          </p:cNvPr>
          <p:cNvSpPr txBox="1"/>
          <p:nvPr/>
        </p:nvSpPr>
        <p:spPr>
          <a:xfrm>
            <a:off x="395720" y="2565541"/>
            <a:ext cx="1188720" cy="508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Keyword</a:t>
            </a:r>
            <a:br>
              <a:rPr lang="vi-VN" sz="1400" b="0">
                <a:solidFill>
                  <a:srgbClr val="707D94"/>
                </a:solidFill>
              </a:rPr>
            </a:br>
            <a:r>
              <a:rPr lang="vi-VN" sz="1400" b="0">
                <a:solidFill>
                  <a:srgbClr val="707D94"/>
                </a:solidFill>
              </a:rPr>
              <a:t>(criteria)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6D0265-B4D8-BFEF-391B-A64E1EAC2C1E}"/>
              </a:ext>
            </a:extLst>
          </p:cNvPr>
          <p:cNvSpPr txBox="1"/>
          <p:nvPr/>
        </p:nvSpPr>
        <p:spPr>
          <a:xfrm>
            <a:off x="6265782" y="2493448"/>
            <a:ext cx="2592932" cy="430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 sz="1100">
                <a:solidFill>
                  <a:srgbClr val="47936F"/>
                </a:solidFill>
              </a:rPr>
              <a:t>G</a:t>
            </a:r>
            <a:r>
              <a:rPr lang="en-US" sz="1100">
                <a:solidFill>
                  <a:srgbClr val="47936F"/>
                </a:solidFill>
              </a:rPr>
              <a:t>od of the knowledge, </a:t>
            </a:r>
            <a:br>
              <a:rPr lang="vi-VN" sz="1100">
                <a:solidFill>
                  <a:srgbClr val="47936F"/>
                </a:solidFill>
              </a:rPr>
            </a:br>
            <a:r>
              <a:rPr lang="en-US" sz="1100">
                <a:solidFill>
                  <a:srgbClr val="47936F"/>
                </a:solidFill>
              </a:rPr>
              <a:t>wisdom, writing,</a:t>
            </a:r>
            <a:r>
              <a:rPr lang="vi-VN" sz="1100">
                <a:solidFill>
                  <a:srgbClr val="47936F"/>
                </a:solidFill>
              </a:rPr>
              <a:t> </a:t>
            </a:r>
            <a:r>
              <a:rPr lang="en-US" sz="1100">
                <a:solidFill>
                  <a:srgbClr val="47936F"/>
                </a:solidFill>
              </a:rPr>
              <a:t>science</a:t>
            </a:r>
            <a:r>
              <a:rPr lang="vi-VN" sz="1100">
                <a:solidFill>
                  <a:srgbClr val="47936F"/>
                </a:solidFill>
              </a:rPr>
              <a:t> </a:t>
            </a:r>
            <a:br>
              <a:rPr lang="vi-VN" sz="1100">
                <a:solidFill>
                  <a:srgbClr val="47936F"/>
                </a:solidFill>
              </a:rPr>
            </a:br>
            <a:r>
              <a:rPr lang="en-US" sz="1100">
                <a:solidFill>
                  <a:srgbClr val="47936F"/>
                </a:solidFill>
              </a:rPr>
              <a:t>in ancient Egyptian mythology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342DA-AE6B-C7BD-0596-77952EB4FBD6}"/>
              </a:ext>
            </a:extLst>
          </p:cNvPr>
          <p:cNvSpPr txBox="1"/>
          <p:nvPr/>
        </p:nvSpPr>
        <p:spPr>
          <a:xfrm>
            <a:off x="1688238" y="2542553"/>
            <a:ext cx="3856256" cy="2921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r>
              <a:rPr lang="vi-VN"/>
              <a:t>L</a:t>
            </a:r>
            <a:r>
              <a:rPr lang="en-US"/>
              <a:t>ean, </a:t>
            </a:r>
            <a:r>
              <a:rPr lang="vi-VN"/>
              <a:t>R</a:t>
            </a:r>
            <a:r>
              <a:rPr lang="en-US"/>
              <a:t>apid, </a:t>
            </a:r>
            <a:r>
              <a:rPr lang="vi-VN"/>
              <a:t>P</a:t>
            </a:r>
            <a:r>
              <a:rPr lang="en-US"/>
              <a:t>ersonalized, </a:t>
            </a:r>
            <a:r>
              <a:rPr lang="vi-VN"/>
              <a:t>C</a:t>
            </a:r>
            <a:r>
              <a:rPr lang="en-US"/>
              <a:t>onvenient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1203D6-5362-01B2-4532-DC55C048B552}"/>
              </a:ext>
            </a:extLst>
          </p:cNvPr>
          <p:cNvSpPr txBox="1"/>
          <p:nvPr/>
        </p:nvSpPr>
        <p:spPr>
          <a:xfrm>
            <a:off x="1322640" y="3606377"/>
            <a:ext cx="6498720" cy="1186992"/>
          </a:xfrm>
          <a:prstGeom prst="rect">
            <a:avLst/>
          </a:prstGeom>
          <a:ln w="12700">
            <a:solidFill>
              <a:srgbClr val="77BE9C"/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r>
              <a:rPr lang="en-US">
                <a:latin typeface="Montserrat" pitchFamily="2" charset="0"/>
              </a:rPr>
              <a:t>Tetu is a </a:t>
            </a:r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comprehensive learning </a:t>
            </a:r>
            <a:r>
              <a:rPr lang="vi-VN" b="1">
                <a:solidFill>
                  <a:srgbClr val="47936F"/>
                </a:solidFill>
                <a:latin typeface="Montserrat" pitchFamily="2" charset="0"/>
              </a:rPr>
              <a:t>tool</a:t>
            </a:r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 </a:t>
            </a:r>
            <a:r>
              <a:rPr lang="en-US">
                <a:latin typeface="Montserrat" pitchFamily="2" charset="0"/>
              </a:rPr>
              <a:t>that caters to individuals of all ages and backgrounds.</a:t>
            </a:r>
            <a:r>
              <a:rPr lang="vi-VN">
                <a:latin typeface="Montserrat" pitchFamily="2" charset="0"/>
              </a:rPr>
              <a:t> </a:t>
            </a:r>
            <a:r>
              <a:rPr lang="en-US">
                <a:latin typeface="Montserrat" pitchFamily="2" charset="0"/>
              </a:rPr>
              <a:t>With its innovative technology and engaging content, Tetu aims to </a:t>
            </a:r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transform the learning experience for its users</a:t>
            </a:r>
            <a:r>
              <a:rPr lang="en-US">
                <a:latin typeface="Montserrat" pitchFamily="2" charset="0"/>
              </a:rPr>
              <a:t>.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CEE721-32AB-07CC-2076-D132E44F740A}"/>
              </a:ext>
            </a:extLst>
          </p:cNvPr>
          <p:cNvSpPr txBox="1"/>
          <p:nvPr/>
        </p:nvSpPr>
        <p:spPr>
          <a:xfrm>
            <a:off x="395718" y="3136246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Strategy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3280AF-0B91-CA03-CF85-B38ED2E15CE4}"/>
              </a:ext>
            </a:extLst>
          </p:cNvPr>
          <p:cNvSpPr txBox="1"/>
          <p:nvPr/>
        </p:nvSpPr>
        <p:spPr>
          <a:xfrm>
            <a:off x="1684307" y="3113052"/>
            <a:ext cx="3886712" cy="292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r>
              <a:rPr lang="vi-VN"/>
              <a:t>Customer-centric</a:t>
            </a:r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04420CD-71D2-A1B1-96EC-B9076538A8A3}"/>
              </a:ext>
            </a:extLst>
          </p:cNvPr>
          <p:cNvCxnSpPr/>
          <p:nvPr/>
        </p:nvCxnSpPr>
        <p:spPr>
          <a:xfrm>
            <a:off x="5918400" y="833736"/>
            <a:ext cx="0" cy="2571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D9F7EB0-E4EF-924A-6F21-0559E5878B3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7338" y="4248382"/>
            <a:ext cx="489186" cy="269407"/>
          </a:xfrm>
          <a:prstGeom prst="rect">
            <a:avLst/>
          </a:prstGeom>
        </p:spPr>
      </p:pic>
      <p:grpSp>
        <p:nvGrpSpPr>
          <p:cNvPr id="63" name="Google Shape;334;p24">
            <a:extLst>
              <a:ext uri="{FF2B5EF4-FFF2-40B4-BE49-F238E27FC236}">
                <a16:creationId xmlns:a16="http://schemas.microsoft.com/office/drawing/2014/main" id="{8964E4F5-DF76-4A98-D544-6373639129F2}"/>
              </a:ext>
            </a:extLst>
          </p:cNvPr>
          <p:cNvGrpSpPr/>
          <p:nvPr/>
        </p:nvGrpSpPr>
        <p:grpSpPr>
          <a:xfrm rot="21231266">
            <a:off x="7597778" y="3389147"/>
            <a:ext cx="376196" cy="413944"/>
            <a:chOff x="1939725" y="950400"/>
            <a:chExt cx="3481525" cy="3830875"/>
          </a:xfrm>
        </p:grpSpPr>
        <p:sp>
          <p:nvSpPr>
            <p:cNvPr id="2048" name="Google Shape;335;p24">
              <a:extLst>
                <a:ext uri="{FF2B5EF4-FFF2-40B4-BE49-F238E27FC236}">
                  <a16:creationId xmlns:a16="http://schemas.microsoft.com/office/drawing/2014/main" id="{43A76927-F533-5357-0695-EC191664B418}"/>
                </a:ext>
              </a:extLst>
            </p:cNvPr>
            <p:cNvSpPr/>
            <p:nvPr/>
          </p:nvSpPr>
          <p:spPr>
            <a:xfrm>
              <a:off x="3361950" y="4408650"/>
              <a:ext cx="636700" cy="372625"/>
            </a:xfrm>
            <a:custGeom>
              <a:avLst/>
              <a:gdLst/>
              <a:ahLst/>
              <a:cxnLst/>
              <a:rect l="l" t="t" r="r" b="b"/>
              <a:pathLst>
                <a:path w="25468" h="14905" extrusionOk="0">
                  <a:moveTo>
                    <a:pt x="1" y="0"/>
                  </a:moveTo>
                  <a:lnTo>
                    <a:pt x="1" y="2171"/>
                  </a:lnTo>
                  <a:cubicBezTo>
                    <a:pt x="1" y="9197"/>
                    <a:pt x="5708" y="14905"/>
                    <a:pt x="12734" y="14905"/>
                  </a:cubicBezTo>
                  <a:cubicBezTo>
                    <a:pt x="19775" y="14905"/>
                    <a:pt x="25467" y="9197"/>
                    <a:pt x="25467" y="2171"/>
                  </a:cubicBezTo>
                  <a:lnTo>
                    <a:pt x="2546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36;p24">
              <a:extLst>
                <a:ext uri="{FF2B5EF4-FFF2-40B4-BE49-F238E27FC236}">
                  <a16:creationId xmlns:a16="http://schemas.microsoft.com/office/drawing/2014/main" id="{0E463B63-D4E4-D47D-3209-8968CE351825}"/>
                </a:ext>
              </a:extLst>
            </p:cNvPr>
            <p:cNvSpPr/>
            <p:nvPr/>
          </p:nvSpPr>
          <p:spPr>
            <a:xfrm>
              <a:off x="3074650" y="3652550"/>
              <a:ext cx="1211700" cy="942625"/>
            </a:xfrm>
            <a:custGeom>
              <a:avLst/>
              <a:gdLst/>
              <a:ahLst/>
              <a:cxnLst/>
              <a:rect l="l" t="t" r="r" b="b"/>
              <a:pathLst>
                <a:path w="48468" h="37705" extrusionOk="0">
                  <a:moveTo>
                    <a:pt x="0" y="0"/>
                  </a:moveTo>
                  <a:lnTo>
                    <a:pt x="0" y="23373"/>
                  </a:lnTo>
                  <a:cubicBezTo>
                    <a:pt x="0" y="31283"/>
                    <a:pt x="10857" y="37704"/>
                    <a:pt x="24226" y="37704"/>
                  </a:cubicBezTo>
                  <a:cubicBezTo>
                    <a:pt x="37611" y="37704"/>
                    <a:pt x="48467" y="31283"/>
                    <a:pt x="48467" y="23373"/>
                  </a:cubicBezTo>
                  <a:lnTo>
                    <a:pt x="48467" y="0"/>
                  </a:lnTo>
                  <a:close/>
                </a:path>
              </a:pathLst>
            </a:custGeom>
            <a:solidFill>
              <a:srgbClr val="9BB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37;p24">
              <a:extLst>
                <a:ext uri="{FF2B5EF4-FFF2-40B4-BE49-F238E27FC236}">
                  <a16:creationId xmlns:a16="http://schemas.microsoft.com/office/drawing/2014/main" id="{87B70C0B-E69A-1FB1-CF47-04EF0D36BAB9}"/>
                </a:ext>
              </a:extLst>
            </p:cNvPr>
            <p:cNvSpPr/>
            <p:nvPr/>
          </p:nvSpPr>
          <p:spPr>
            <a:xfrm>
              <a:off x="3074650" y="4041850"/>
              <a:ext cx="1211700" cy="553325"/>
            </a:xfrm>
            <a:custGeom>
              <a:avLst/>
              <a:gdLst/>
              <a:ahLst/>
              <a:cxnLst/>
              <a:rect l="l" t="t" r="r" b="b"/>
              <a:pathLst>
                <a:path w="48468" h="22133" extrusionOk="0">
                  <a:moveTo>
                    <a:pt x="0" y="0"/>
                  </a:moveTo>
                  <a:lnTo>
                    <a:pt x="0" y="7801"/>
                  </a:lnTo>
                  <a:cubicBezTo>
                    <a:pt x="0" y="15711"/>
                    <a:pt x="10857" y="22132"/>
                    <a:pt x="24226" y="22132"/>
                  </a:cubicBezTo>
                  <a:cubicBezTo>
                    <a:pt x="37611" y="22132"/>
                    <a:pt x="48467" y="15711"/>
                    <a:pt x="48467" y="7801"/>
                  </a:cubicBezTo>
                  <a:lnTo>
                    <a:pt x="48467" y="0"/>
                  </a:lnTo>
                  <a:cubicBezTo>
                    <a:pt x="48467" y="7910"/>
                    <a:pt x="37611" y="14331"/>
                    <a:pt x="24226" y="14331"/>
                  </a:cubicBezTo>
                  <a:cubicBezTo>
                    <a:pt x="10841" y="14331"/>
                    <a:pt x="0" y="7910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38;p24">
              <a:extLst>
                <a:ext uri="{FF2B5EF4-FFF2-40B4-BE49-F238E27FC236}">
                  <a16:creationId xmlns:a16="http://schemas.microsoft.com/office/drawing/2014/main" id="{FADDFBAF-C7EC-7770-6E3E-250B9E4D222C}"/>
                </a:ext>
              </a:extLst>
            </p:cNvPr>
            <p:cNvSpPr/>
            <p:nvPr/>
          </p:nvSpPr>
          <p:spPr>
            <a:xfrm>
              <a:off x="3074650" y="3652550"/>
              <a:ext cx="1211700" cy="552950"/>
            </a:xfrm>
            <a:custGeom>
              <a:avLst/>
              <a:gdLst/>
              <a:ahLst/>
              <a:cxnLst/>
              <a:rect l="l" t="t" r="r" b="b"/>
              <a:pathLst>
                <a:path w="48468" h="22118" extrusionOk="0">
                  <a:moveTo>
                    <a:pt x="0" y="0"/>
                  </a:moveTo>
                  <a:lnTo>
                    <a:pt x="0" y="7802"/>
                  </a:lnTo>
                  <a:cubicBezTo>
                    <a:pt x="0" y="15712"/>
                    <a:pt x="10857" y="22117"/>
                    <a:pt x="24226" y="22117"/>
                  </a:cubicBezTo>
                  <a:cubicBezTo>
                    <a:pt x="37611" y="22117"/>
                    <a:pt x="48467" y="15712"/>
                    <a:pt x="48467" y="7802"/>
                  </a:cubicBezTo>
                  <a:lnTo>
                    <a:pt x="48467" y="0"/>
                  </a:lnTo>
                  <a:cubicBezTo>
                    <a:pt x="48467" y="7926"/>
                    <a:pt x="37611" y="14331"/>
                    <a:pt x="24226" y="14331"/>
                  </a:cubicBezTo>
                  <a:cubicBezTo>
                    <a:pt x="10841" y="14331"/>
                    <a:pt x="0" y="7926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39;p24">
              <a:extLst>
                <a:ext uri="{FF2B5EF4-FFF2-40B4-BE49-F238E27FC236}">
                  <a16:creationId xmlns:a16="http://schemas.microsoft.com/office/drawing/2014/main" id="{9F9191B9-C6FC-FB77-3357-1C0D893A2C3C}"/>
                </a:ext>
              </a:extLst>
            </p:cNvPr>
            <p:cNvSpPr/>
            <p:nvPr/>
          </p:nvSpPr>
          <p:spPr>
            <a:xfrm>
              <a:off x="2606250" y="1615375"/>
              <a:ext cx="2148475" cy="2395475"/>
            </a:xfrm>
            <a:custGeom>
              <a:avLst/>
              <a:gdLst/>
              <a:ahLst/>
              <a:cxnLst/>
              <a:rect l="l" t="t" r="r" b="b"/>
              <a:pathLst>
                <a:path w="85939" h="95819" extrusionOk="0">
                  <a:moveTo>
                    <a:pt x="42962" y="0"/>
                  </a:moveTo>
                  <a:cubicBezTo>
                    <a:pt x="19232" y="0"/>
                    <a:pt x="1" y="19232"/>
                    <a:pt x="1" y="42962"/>
                  </a:cubicBezTo>
                  <a:cubicBezTo>
                    <a:pt x="1" y="57153"/>
                    <a:pt x="7011" y="70429"/>
                    <a:pt x="18736" y="78432"/>
                  </a:cubicBezTo>
                  <a:lnTo>
                    <a:pt x="18736" y="81487"/>
                  </a:lnTo>
                  <a:cubicBezTo>
                    <a:pt x="18736" y="89413"/>
                    <a:pt x="29593" y="95818"/>
                    <a:pt x="42962" y="95818"/>
                  </a:cubicBezTo>
                  <a:cubicBezTo>
                    <a:pt x="56347" y="95818"/>
                    <a:pt x="67203" y="89413"/>
                    <a:pt x="67203" y="81487"/>
                  </a:cubicBezTo>
                  <a:lnTo>
                    <a:pt x="67203" y="78432"/>
                  </a:lnTo>
                  <a:cubicBezTo>
                    <a:pt x="78929" y="70445"/>
                    <a:pt x="85939" y="57153"/>
                    <a:pt x="85923" y="42962"/>
                  </a:cubicBezTo>
                  <a:cubicBezTo>
                    <a:pt x="85923" y="19232"/>
                    <a:pt x="66692" y="0"/>
                    <a:pt x="42962" y="0"/>
                  </a:cubicBezTo>
                  <a:close/>
                </a:path>
              </a:pathLst>
            </a:custGeom>
            <a:solidFill>
              <a:srgbClr val="BA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40;p24">
              <a:extLst>
                <a:ext uri="{FF2B5EF4-FFF2-40B4-BE49-F238E27FC236}">
                  <a16:creationId xmlns:a16="http://schemas.microsoft.com/office/drawing/2014/main" id="{33420BCE-22B6-30F6-02F9-FDCA7C07E3A2}"/>
                </a:ext>
              </a:extLst>
            </p:cNvPr>
            <p:cNvSpPr/>
            <p:nvPr/>
          </p:nvSpPr>
          <p:spPr>
            <a:xfrm>
              <a:off x="3074650" y="3294275"/>
              <a:ext cx="1211700" cy="716575"/>
            </a:xfrm>
            <a:custGeom>
              <a:avLst/>
              <a:gdLst/>
              <a:ahLst/>
              <a:cxnLst/>
              <a:rect l="l" t="t" r="r" b="b"/>
              <a:pathLst>
                <a:path w="48468" h="28663" extrusionOk="0">
                  <a:moveTo>
                    <a:pt x="24226" y="1"/>
                  </a:moveTo>
                  <a:cubicBezTo>
                    <a:pt x="10857" y="1"/>
                    <a:pt x="0" y="6422"/>
                    <a:pt x="0" y="14331"/>
                  </a:cubicBezTo>
                  <a:cubicBezTo>
                    <a:pt x="0" y="22257"/>
                    <a:pt x="10857" y="28662"/>
                    <a:pt x="24226" y="28662"/>
                  </a:cubicBezTo>
                  <a:cubicBezTo>
                    <a:pt x="37611" y="28662"/>
                    <a:pt x="48467" y="22257"/>
                    <a:pt x="48467" y="14331"/>
                  </a:cubicBezTo>
                  <a:cubicBezTo>
                    <a:pt x="48467" y="6422"/>
                    <a:pt x="37611" y="1"/>
                    <a:pt x="24226" y="1"/>
                  </a:cubicBezTo>
                  <a:close/>
                </a:path>
              </a:pathLst>
            </a:custGeom>
            <a:solidFill>
              <a:srgbClr val="D6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1;p24">
              <a:extLst>
                <a:ext uri="{FF2B5EF4-FFF2-40B4-BE49-F238E27FC236}">
                  <a16:creationId xmlns:a16="http://schemas.microsoft.com/office/drawing/2014/main" id="{E6FCA927-3E84-C76B-8533-8213065791A0}"/>
                </a:ext>
              </a:extLst>
            </p:cNvPr>
            <p:cNvSpPr/>
            <p:nvPr/>
          </p:nvSpPr>
          <p:spPr>
            <a:xfrm>
              <a:off x="3232450" y="2028600"/>
              <a:ext cx="895325" cy="1674775"/>
            </a:xfrm>
            <a:custGeom>
              <a:avLst/>
              <a:gdLst/>
              <a:ahLst/>
              <a:cxnLst/>
              <a:rect l="l" t="t" r="r" b="b"/>
              <a:pathLst>
                <a:path w="35813" h="66991" extrusionOk="0">
                  <a:moveTo>
                    <a:pt x="15827" y="0"/>
                  </a:moveTo>
                  <a:cubicBezTo>
                    <a:pt x="15545" y="0"/>
                    <a:pt x="15232" y="89"/>
                    <a:pt x="14905" y="283"/>
                  </a:cubicBezTo>
                  <a:cubicBezTo>
                    <a:pt x="13618" y="1028"/>
                    <a:pt x="12532" y="3029"/>
                    <a:pt x="12532" y="4750"/>
                  </a:cubicBezTo>
                  <a:lnTo>
                    <a:pt x="12532" y="6255"/>
                  </a:lnTo>
                  <a:cubicBezTo>
                    <a:pt x="5786" y="10876"/>
                    <a:pt x="1195" y="18864"/>
                    <a:pt x="1195" y="26557"/>
                  </a:cubicBezTo>
                  <a:cubicBezTo>
                    <a:pt x="1195" y="30713"/>
                    <a:pt x="2172" y="33226"/>
                    <a:pt x="4142" y="34436"/>
                  </a:cubicBezTo>
                  <a:cubicBezTo>
                    <a:pt x="4142" y="34436"/>
                    <a:pt x="11198" y="38902"/>
                    <a:pt x="12749" y="39166"/>
                  </a:cubicBezTo>
                  <a:lnTo>
                    <a:pt x="12749" y="48890"/>
                  </a:lnTo>
                  <a:cubicBezTo>
                    <a:pt x="11428" y="49333"/>
                    <a:pt x="10200" y="49535"/>
                    <a:pt x="9020" y="49535"/>
                  </a:cubicBezTo>
                  <a:cubicBezTo>
                    <a:pt x="7554" y="49535"/>
                    <a:pt x="6163" y="49223"/>
                    <a:pt x="4762" y="48673"/>
                  </a:cubicBezTo>
                  <a:cubicBezTo>
                    <a:pt x="4581" y="48594"/>
                    <a:pt x="4381" y="48554"/>
                    <a:pt x="4169" y="48554"/>
                  </a:cubicBezTo>
                  <a:cubicBezTo>
                    <a:pt x="3800" y="48554"/>
                    <a:pt x="3392" y="48675"/>
                    <a:pt x="2978" y="48921"/>
                  </a:cubicBezTo>
                  <a:cubicBezTo>
                    <a:pt x="1303" y="49883"/>
                    <a:pt x="1" y="52365"/>
                    <a:pt x="1" y="54598"/>
                  </a:cubicBezTo>
                  <a:cubicBezTo>
                    <a:pt x="1" y="55653"/>
                    <a:pt x="280" y="56382"/>
                    <a:pt x="761" y="56816"/>
                  </a:cubicBezTo>
                  <a:cubicBezTo>
                    <a:pt x="761" y="56816"/>
                    <a:pt x="7786" y="61128"/>
                    <a:pt x="8515" y="61298"/>
                  </a:cubicBezTo>
                  <a:cubicBezTo>
                    <a:pt x="9880" y="61779"/>
                    <a:pt x="11307" y="62027"/>
                    <a:pt x="12749" y="62043"/>
                  </a:cubicBezTo>
                  <a:cubicBezTo>
                    <a:pt x="12873" y="62384"/>
                    <a:pt x="13137" y="62663"/>
                    <a:pt x="13463" y="62818"/>
                  </a:cubicBezTo>
                  <a:cubicBezTo>
                    <a:pt x="13463" y="62818"/>
                    <a:pt x="20411" y="66851"/>
                    <a:pt x="20489" y="66882"/>
                  </a:cubicBezTo>
                  <a:cubicBezTo>
                    <a:pt x="20644" y="66953"/>
                    <a:pt x="20815" y="66990"/>
                    <a:pt x="20998" y="66990"/>
                  </a:cubicBezTo>
                  <a:cubicBezTo>
                    <a:pt x="21291" y="66990"/>
                    <a:pt x="21613" y="66896"/>
                    <a:pt x="21947" y="66695"/>
                  </a:cubicBezTo>
                  <a:cubicBezTo>
                    <a:pt x="23249" y="65951"/>
                    <a:pt x="24273" y="63981"/>
                    <a:pt x="24273" y="62260"/>
                  </a:cubicBezTo>
                  <a:lnTo>
                    <a:pt x="24273" y="57964"/>
                  </a:lnTo>
                  <a:cubicBezTo>
                    <a:pt x="31144" y="53140"/>
                    <a:pt x="35781" y="45199"/>
                    <a:pt x="35781" y="37289"/>
                  </a:cubicBezTo>
                  <a:cubicBezTo>
                    <a:pt x="35812" y="33489"/>
                    <a:pt x="34959" y="30992"/>
                    <a:pt x="33098" y="29674"/>
                  </a:cubicBezTo>
                  <a:lnTo>
                    <a:pt x="33082" y="29674"/>
                  </a:lnTo>
                  <a:cubicBezTo>
                    <a:pt x="32819" y="29472"/>
                    <a:pt x="26103" y="25642"/>
                    <a:pt x="26103" y="25642"/>
                  </a:cubicBezTo>
                  <a:cubicBezTo>
                    <a:pt x="25498" y="25207"/>
                    <a:pt x="24816" y="24897"/>
                    <a:pt x="24087" y="24727"/>
                  </a:cubicBezTo>
                  <a:lnTo>
                    <a:pt x="24087" y="15390"/>
                  </a:lnTo>
                  <a:cubicBezTo>
                    <a:pt x="25025" y="15149"/>
                    <a:pt x="25989" y="15029"/>
                    <a:pt x="26954" y="15029"/>
                  </a:cubicBezTo>
                  <a:cubicBezTo>
                    <a:pt x="27854" y="15029"/>
                    <a:pt x="28756" y="15134"/>
                    <a:pt x="29639" y="15343"/>
                  </a:cubicBezTo>
                  <a:cubicBezTo>
                    <a:pt x="29792" y="15377"/>
                    <a:pt x="29948" y="15394"/>
                    <a:pt x="30103" y="15394"/>
                  </a:cubicBezTo>
                  <a:cubicBezTo>
                    <a:pt x="30513" y="15394"/>
                    <a:pt x="30919" y="15278"/>
                    <a:pt x="31268" y="15064"/>
                  </a:cubicBezTo>
                  <a:cubicBezTo>
                    <a:pt x="32927" y="14087"/>
                    <a:pt x="34292" y="11590"/>
                    <a:pt x="34292" y="9357"/>
                  </a:cubicBezTo>
                  <a:cubicBezTo>
                    <a:pt x="34292" y="8209"/>
                    <a:pt x="33951" y="7542"/>
                    <a:pt x="33486" y="7185"/>
                  </a:cubicBezTo>
                  <a:lnTo>
                    <a:pt x="26305" y="3013"/>
                  </a:lnTo>
                  <a:cubicBezTo>
                    <a:pt x="26088" y="2889"/>
                    <a:pt x="25855" y="2796"/>
                    <a:pt x="25607" y="2749"/>
                  </a:cubicBezTo>
                  <a:cubicBezTo>
                    <a:pt x="24674" y="2510"/>
                    <a:pt x="23716" y="2387"/>
                    <a:pt x="22756" y="2387"/>
                  </a:cubicBezTo>
                  <a:cubicBezTo>
                    <a:pt x="22039" y="2387"/>
                    <a:pt x="21322" y="2455"/>
                    <a:pt x="20613" y="2594"/>
                  </a:cubicBezTo>
                  <a:lnTo>
                    <a:pt x="16410" y="144"/>
                  </a:lnTo>
                  <a:cubicBezTo>
                    <a:pt x="16236" y="51"/>
                    <a:pt x="16040" y="0"/>
                    <a:pt x="15827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42;p24">
              <a:extLst>
                <a:ext uri="{FF2B5EF4-FFF2-40B4-BE49-F238E27FC236}">
                  <a16:creationId xmlns:a16="http://schemas.microsoft.com/office/drawing/2014/main" id="{221BB328-EE65-360A-F490-006C717D3358}"/>
                </a:ext>
              </a:extLst>
            </p:cNvPr>
            <p:cNvSpPr/>
            <p:nvPr/>
          </p:nvSpPr>
          <p:spPr>
            <a:xfrm>
              <a:off x="3409250" y="2130975"/>
              <a:ext cx="718525" cy="1573000"/>
            </a:xfrm>
            <a:custGeom>
              <a:avLst/>
              <a:gdLst/>
              <a:ahLst/>
              <a:cxnLst/>
              <a:rect l="l" t="t" r="r" b="b"/>
              <a:pathLst>
                <a:path w="28741" h="62920" extrusionOk="0">
                  <a:moveTo>
                    <a:pt x="12750" y="13327"/>
                  </a:moveTo>
                  <a:lnTo>
                    <a:pt x="12750" y="26075"/>
                  </a:lnTo>
                  <a:cubicBezTo>
                    <a:pt x="12089" y="26169"/>
                    <a:pt x="11507" y="26216"/>
                    <a:pt x="10996" y="26216"/>
                  </a:cubicBezTo>
                  <a:cubicBezTo>
                    <a:pt x="8293" y="26216"/>
                    <a:pt x="7570" y="24912"/>
                    <a:pt x="7570" y="22369"/>
                  </a:cubicBezTo>
                  <a:cubicBezTo>
                    <a:pt x="7570" y="19205"/>
                    <a:pt x="9307" y="15762"/>
                    <a:pt x="12750" y="13327"/>
                  </a:cubicBezTo>
                  <a:close/>
                  <a:moveTo>
                    <a:pt x="18910" y="33441"/>
                  </a:moveTo>
                  <a:cubicBezTo>
                    <a:pt x="21548" y="33441"/>
                    <a:pt x="22366" y="34761"/>
                    <a:pt x="22366" y="37366"/>
                  </a:cubicBezTo>
                  <a:cubicBezTo>
                    <a:pt x="22366" y="40825"/>
                    <a:pt x="20473" y="44222"/>
                    <a:pt x="17015" y="46719"/>
                  </a:cubicBezTo>
                  <a:lnTo>
                    <a:pt x="17015" y="33613"/>
                  </a:lnTo>
                  <a:cubicBezTo>
                    <a:pt x="17732" y="33498"/>
                    <a:pt x="18361" y="33441"/>
                    <a:pt x="18910" y="33441"/>
                  </a:cubicBezTo>
                  <a:close/>
                  <a:moveTo>
                    <a:pt x="15843" y="0"/>
                  </a:moveTo>
                  <a:cubicBezTo>
                    <a:pt x="15558" y="0"/>
                    <a:pt x="15241" y="91"/>
                    <a:pt x="14906" y="283"/>
                  </a:cubicBezTo>
                  <a:cubicBezTo>
                    <a:pt x="13618" y="1027"/>
                    <a:pt x="12533" y="3013"/>
                    <a:pt x="12533" y="4750"/>
                  </a:cubicBezTo>
                  <a:lnTo>
                    <a:pt x="12533" y="6254"/>
                  </a:lnTo>
                  <a:cubicBezTo>
                    <a:pt x="5786" y="10876"/>
                    <a:pt x="1195" y="18848"/>
                    <a:pt x="1195" y="26556"/>
                  </a:cubicBezTo>
                  <a:cubicBezTo>
                    <a:pt x="1195" y="32821"/>
                    <a:pt x="3380" y="35354"/>
                    <a:pt x="7990" y="35354"/>
                  </a:cubicBezTo>
                  <a:cubicBezTo>
                    <a:pt x="9360" y="35354"/>
                    <a:pt x="10945" y="35130"/>
                    <a:pt x="12750" y="34714"/>
                  </a:cubicBezTo>
                  <a:lnTo>
                    <a:pt x="12750" y="48906"/>
                  </a:lnTo>
                  <a:cubicBezTo>
                    <a:pt x="11424" y="49350"/>
                    <a:pt x="10192" y="49552"/>
                    <a:pt x="9008" y="49552"/>
                  </a:cubicBezTo>
                  <a:cubicBezTo>
                    <a:pt x="7546" y="49552"/>
                    <a:pt x="6159" y="49244"/>
                    <a:pt x="4762" y="48704"/>
                  </a:cubicBezTo>
                  <a:cubicBezTo>
                    <a:pt x="4580" y="48619"/>
                    <a:pt x="4380" y="48577"/>
                    <a:pt x="4166" y="48577"/>
                  </a:cubicBezTo>
                  <a:cubicBezTo>
                    <a:pt x="3798" y="48577"/>
                    <a:pt x="3391" y="48701"/>
                    <a:pt x="2979" y="48937"/>
                  </a:cubicBezTo>
                  <a:cubicBezTo>
                    <a:pt x="1304" y="49898"/>
                    <a:pt x="1" y="52380"/>
                    <a:pt x="1" y="54613"/>
                  </a:cubicBezTo>
                  <a:cubicBezTo>
                    <a:pt x="1" y="56117"/>
                    <a:pt x="544" y="56955"/>
                    <a:pt x="1474" y="57219"/>
                  </a:cubicBezTo>
                  <a:cubicBezTo>
                    <a:pt x="2846" y="57717"/>
                    <a:pt x="4293" y="57972"/>
                    <a:pt x="5808" y="57972"/>
                  </a:cubicBezTo>
                  <a:cubicBezTo>
                    <a:pt x="7924" y="57972"/>
                    <a:pt x="10173" y="57474"/>
                    <a:pt x="12533" y="56443"/>
                  </a:cubicBezTo>
                  <a:lnTo>
                    <a:pt x="12533" y="60910"/>
                  </a:lnTo>
                  <a:cubicBezTo>
                    <a:pt x="12533" y="62181"/>
                    <a:pt x="13124" y="62919"/>
                    <a:pt x="13952" y="62919"/>
                  </a:cubicBezTo>
                  <a:cubicBezTo>
                    <a:pt x="14245" y="62919"/>
                    <a:pt x="14569" y="62826"/>
                    <a:pt x="14906" y="62632"/>
                  </a:cubicBezTo>
                  <a:cubicBezTo>
                    <a:pt x="16208" y="61872"/>
                    <a:pt x="17232" y="59917"/>
                    <a:pt x="17232" y="58196"/>
                  </a:cubicBezTo>
                  <a:lnTo>
                    <a:pt x="17232" y="53869"/>
                  </a:lnTo>
                  <a:cubicBezTo>
                    <a:pt x="24103" y="49045"/>
                    <a:pt x="28740" y="41120"/>
                    <a:pt x="28740" y="33194"/>
                  </a:cubicBezTo>
                  <a:cubicBezTo>
                    <a:pt x="28740" y="27220"/>
                    <a:pt x="26626" y="24454"/>
                    <a:pt x="21837" y="24454"/>
                  </a:cubicBezTo>
                  <a:cubicBezTo>
                    <a:pt x="20461" y="24454"/>
                    <a:pt x="18863" y="24683"/>
                    <a:pt x="17030" y="25129"/>
                  </a:cubicBezTo>
                  <a:lnTo>
                    <a:pt x="17030" y="11310"/>
                  </a:lnTo>
                  <a:cubicBezTo>
                    <a:pt x="17969" y="11070"/>
                    <a:pt x="18932" y="10949"/>
                    <a:pt x="19897" y="10949"/>
                  </a:cubicBezTo>
                  <a:cubicBezTo>
                    <a:pt x="20798" y="10949"/>
                    <a:pt x="21699" y="11054"/>
                    <a:pt x="22583" y="11264"/>
                  </a:cubicBezTo>
                  <a:cubicBezTo>
                    <a:pt x="22732" y="11293"/>
                    <a:pt x="22881" y="11307"/>
                    <a:pt x="23031" y="11307"/>
                  </a:cubicBezTo>
                  <a:cubicBezTo>
                    <a:pt x="23441" y="11307"/>
                    <a:pt x="23847" y="11197"/>
                    <a:pt x="24211" y="10969"/>
                  </a:cubicBezTo>
                  <a:cubicBezTo>
                    <a:pt x="25871" y="10007"/>
                    <a:pt x="27236" y="7510"/>
                    <a:pt x="27236" y="5277"/>
                  </a:cubicBezTo>
                  <a:cubicBezTo>
                    <a:pt x="27236" y="3540"/>
                    <a:pt x="26476" y="2904"/>
                    <a:pt x="25607" y="2749"/>
                  </a:cubicBezTo>
                  <a:cubicBezTo>
                    <a:pt x="24703" y="2512"/>
                    <a:pt x="23770" y="2386"/>
                    <a:pt x="22795" y="2386"/>
                  </a:cubicBezTo>
                  <a:cubicBezTo>
                    <a:pt x="21093" y="2386"/>
                    <a:pt x="19263" y="2770"/>
                    <a:pt x="17232" y="3618"/>
                  </a:cubicBezTo>
                  <a:lnTo>
                    <a:pt x="17232" y="2036"/>
                  </a:lnTo>
                  <a:cubicBezTo>
                    <a:pt x="17232" y="757"/>
                    <a:pt x="16668" y="0"/>
                    <a:pt x="15843" y="0"/>
                  </a:cubicBezTo>
                  <a:close/>
                </a:path>
              </a:pathLst>
            </a:custGeom>
            <a:solidFill>
              <a:srgbClr val="81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3;p24">
              <a:extLst>
                <a:ext uri="{FF2B5EF4-FFF2-40B4-BE49-F238E27FC236}">
                  <a16:creationId xmlns:a16="http://schemas.microsoft.com/office/drawing/2014/main" id="{F72E7405-5AF3-B9C9-86E6-CAFF6CB94F1F}"/>
                </a:ext>
              </a:extLst>
            </p:cNvPr>
            <p:cNvSpPr/>
            <p:nvPr/>
          </p:nvSpPr>
          <p:spPr>
            <a:xfrm>
              <a:off x="3580250" y="950400"/>
              <a:ext cx="200100" cy="483525"/>
            </a:xfrm>
            <a:custGeom>
              <a:avLst/>
              <a:gdLst/>
              <a:ahLst/>
              <a:cxnLst/>
              <a:rect l="l" t="t" r="r" b="b"/>
              <a:pathLst>
                <a:path w="8004" h="19341" extrusionOk="0">
                  <a:moveTo>
                    <a:pt x="4002" y="0"/>
                  </a:moveTo>
                  <a:cubicBezTo>
                    <a:pt x="1800" y="0"/>
                    <a:pt x="1" y="1799"/>
                    <a:pt x="1" y="4017"/>
                  </a:cubicBezTo>
                  <a:lnTo>
                    <a:pt x="1" y="15339"/>
                  </a:lnTo>
                  <a:cubicBezTo>
                    <a:pt x="1" y="17557"/>
                    <a:pt x="1800" y="19341"/>
                    <a:pt x="4002" y="19341"/>
                  </a:cubicBezTo>
                  <a:cubicBezTo>
                    <a:pt x="6220" y="19341"/>
                    <a:pt x="8004" y="17557"/>
                    <a:pt x="8004" y="15339"/>
                  </a:cubicBezTo>
                  <a:lnTo>
                    <a:pt x="8004" y="4017"/>
                  </a:lnTo>
                  <a:cubicBezTo>
                    <a:pt x="8004" y="1799"/>
                    <a:pt x="6220" y="0"/>
                    <a:pt x="4002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44;p24">
              <a:extLst>
                <a:ext uri="{FF2B5EF4-FFF2-40B4-BE49-F238E27FC236}">
                  <a16:creationId xmlns:a16="http://schemas.microsoft.com/office/drawing/2014/main" id="{7E32B6B6-BF01-97C2-ABDF-B2241D0C96A8}"/>
                </a:ext>
              </a:extLst>
            </p:cNvPr>
            <p:cNvSpPr/>
            <p:nvPr/>
          </p:nvSpPr>
          <p:spPr>
            <a:xfrm>
              <a:off x="2410450" y="1431275"/>
              <a:ext cx="419950" cy="400375"/>
            </a:xfrm>
            <a:custGeom>
              <a:avLst/>
              <a:gdLst/>
              <a:ahLst/>
              <a:cxnLst/>
              <a:rect l="l" t="t" r="r" b="b"/>
              <a:pathLst>
                <a:path w="16798" h="16015" extrusionOk="0">
                  <a:moveTo>
                    <a:pt x="4390" y="1"/>
                  </a:moveTo>
                  <a:cubicBezTo>
                    <a:pt x="3362" y="1"/>
                    <a:pt x="2335" y="392"/>
                    <a:pt x="1551" y="1176"/>
                  </a:cubicBezTo>
                  <a:cubicBezTo>
                    <a:pt x="0" y="2742"/>
                    <a:pt x="0" y="5270"/>
                    <a:pt x="1567" y="6837"/>
                  </a:cubicBezTo>
                  <a:lnTo>
                    <a:pt x="9570" y="14840"/>
                  </a:lnTo>
                  <a:cubicBezTo>
                    <a:pt x="10353" y="15623"/>
                    <a:pt x="11377" y="16015"/>
                    <a:pt x="12400" y="16015"/>
                  </a:cubicBezTo>
                  <a:cubicBezTo>
                    <a:pt x="13424" y="16015"/>
                    <a:pt x="14447" y="15623"/>
                    <a:pt x="15231" y="14840"/>
                  </a:cubicBezTo>
                  <a:cubicBezTo>
                    <a:pt x="16797" y="13273"/>
                    <a:pt x="16797" y="10745"/>
                    <a:pt x="15231" y="9179"/>
                  </a:cubicBezTo>
                  <a:lnTo>
                    <a:pt x="7228" y="1176"/>
                  </a:lnTo>
                  <a:cubicBezTo>
                    <a:pt x="6445" y="392"/>
                    <a:pt x="5417" y="1"/>
                    <a:pt x="4390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5;p24">
              <a:extLst>
                <a:ext uri="{FF2B5EF4-FFF2-40B4-BE49-F238E27FC236}">
                  <a16:creationId xmlns:a16="http://schemas.microsoft.com/office/drawing/2014/main" id="{E8EF3A66-2C6B-9DEC-CA9F-97DBA089684D}"/>
                </a:ext>
              </a:extLst>
            </p:cNvPr>
            <p:cNvSpPr/>
            <p:nvPr/>
          </p:nvSpPr>
          <p:spPr>
            <a:xfrm>
              <a:off x="1939725" y="2591300"/>
              <a:ext cx="483550" cy="200100"/>
            </a:xfrm>
            <a:custGeom>
              <a:avLst/>
              <a:gdLst/>
              <a:ahLst/>
              <a:cxnLst/>
              <a:rect l="l" t="t" r="r" b="b"/>
              <a:pathLst>
                <a:path w="19342" h="8004" extrusionOk="0">
                  <a:moveTo>
                    <a:pt x="4018" y="1"/>
                  </a:moveTo>
                  <a:cubicBezTo>
                    <a:pt x="1800" y="1"/>
                    <a:pt x="1" y="1784"/>
                    <a:pt x="1" y="4002"/>
                  </a:cubicBezTo>
                  <a:cubicBezTo>
                    <a:pt x="1" y="6220"/>
                    <a:pt x="1800" y="8004"/>
                    <a:pt x="4018" y="8004"/>
                  </a:cubicBezTo>
                  <a:lnTo>
                    <a:pt x="15340" y="8004"/>
                  </a:lnTo>
                  <a:cubicBezTo>
                    <a:pt x="17542" y="8004"/>
                    <a:pt x="19341" y="6220"/>
                    <a:pt x="19341" y="4002"/>
                  </a:cubicBezTo>
                  <a:cubicBezTo>
                    <a:pt x="19341" y="1784"/>
                    <a:pt x="17542" y="1"/>
                    <a:pt x="15340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6;p24">
              <a:extLst>
                <a:ext uri="{FF2B5EF4-FFF2-40B4-BE49-F238E27FC236}">
                  <a16:creationId xmlns:a16="http://schemas.microsoft.com/office/drawing/2014/main" id="{A67D0602-3623-352D-978E-A52786E8E8C1}"/>
                </a:ext>
              </a:extLst>
            </p:cNvPr>
            <p:cNvSpPr/>
            <p:nvPr/>
          </p:nvSpPr>
          <p:spPr>
            <a:xfrm>
              <a:off x="2410825" y="3551050"/>
              <a:ext cx="419950" cy="400375"/>
            </a:xfrm>
            <a:custGeom>
              <a:avLst/>
              <a:gdLst/>
              <a:ahLst/>
              <a:cxnLst/>
              <a:rect l="l" t="t" r="r" b="b"/>
              <a:pathLst>
                <a:path w="16798" h="16015" extrusionOk="0">
                  <a:moveTo>
                    <a:pt x="12401" y="1"/>
                  </a:moveTo>
                  <a:cubicBezTo>
                    <a:pt x="11377" y="1"/>
                    <a:pt x="10353" y="392"/>
                    <a:pt x="9570" y="1176"/>
                  </a:cubicBezTo>
                  <a:lnTo>
                    <a:pt x="1552" y="9179"/>
                  </a:lnTo>
                  <a:cubicBezTo>
                    <a:pt x="1" y="10745"/>
                    <a:pt x="1" y="13289"/>
                    <a:pt x="1552" y="14840"/>
                  </a:cubicBezTo>
                  <a:cubicBezTo>
                    <a:pt x="2335" y="15623"/>
                    <a:pt x="3363" y="16014"/>
                    <a:pt x="4390" y="16014"/>
                  </a:cubicBezTo>
                  <a:cubicBezTo>
                    <a:pt x="5418" y="16014"/>
                    <a:pt x="6445" y="15623"/>
                    <a:pt x="7228" y="14840"/>
                  </a:cubicBezTo>
                  <a:lnTo>
                    <a:pt x="15231" y="6837"/>
                  </a:lnTo>
                  <a:cubicBezTo>
                    <a:pt x="16798" y="5270"/>
                    <a:pt x="16798" y="2742"/>
                    <a:pt x="15231" y="1176"/>
                  </a:cubicBezTo>
                  <a:cubicBezTo>
                    <a:pt x="14448" y="392"/>
                    <a:pt x="13424" y="1"/>
                    <a:pt x="12401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7;p24">
              <a:extLst>
                <a:ext uri="{FF2B5EF4-FFF2-40B4-BE49-F238E27FC236}">
                  <a16:creationId xmlns:a16="http://schemas.microsoft.com/office/drawing/2014/main" id="{0BBB5443-3DF2-49D9-F098-2E71C9C8128A}"/>
                </a:ext>
              </a:extLst>
            </p:cNvPr>
            <p:cNvSpPr/>
            <p:nvPr/>
          </p:nvSpPr>
          <p:spPr>
            <a:xfrm>
              <a:off x="4530600" y="3550675"/>
              <a:ext cx="419950" cy="400750"/>
            </a:xfrm>
            <a:custGeom>
              <a:avLst/>
              <a:gdLst/>
              <a:ahLst/>
              <a:cxnLst/>
              <a:rect l="l" t="t" r="r" b="b"/>
              <a:pathLst>
                <a:path w="16798" h="16030" extrusionOk="0">
                  <a:moveTo>
                    <a:pt x="4397" y="0"/>
                  </a:moveTo>
                  <a:cubicBezTo>
                    <a:pt x="3374" y="0"/>
                    <a:pt x="2350" y="392"/>
                    <a:pt x="1567" y="1175"/>
                  </a:cubicBezTo>
                  <a:cubicBezTo>
                    <a:pt x="0" y="2742"/>
                    <a:pt x="0" y="5270"/>
                    <a:pt x="1567" y="6836"/>
                  </a:cubicBezTo>
                  <a:lnTo>
                    <a:pt x="9570" y="14855"/>
                  </a:lnTo>
                  <a:cubicBezTo>
                    <a:pt x="10353" y="15638"/>
                    <a:pt x="11377" y="16029"/>
                    <a:pt x="12400" y="16029"/>
                  </a:cubicBezTo>
                  <a:cubicBezTo>
                    <a:pt x="13424" y="16029"/>
                    <a:pt x="14448" y="15638"/>
                    <a:pt x="15231" y="14855"/>
                  </a:cubicBezTo>
                  <a:cubicBezTo>
                    <a:pt x="16797" y="13288"/>
                    <a:pt x="16797" y="10745"/>
                    <a:pt x="15231" y="9194"/>
                  </a:cubicBezTo>
                  <a:lnTo>
                    <a:pt x="7228" y="1175"/>
                  </a:lnTo>
                  <a:cubicBezTo>
                    <a:pt x="6445" y="392"/>
                    <a:pt x="5421" y="0"/>
                    <a:pt x="4397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8;p24">
              <a:extLst>
                <a:ext uri="{FF2B5EF4-FFF2-40B4-BE49-F238E27FC236}">
                  <a16:creationId xmlns:a16="http://schemas.microsoft.com/office/drawing/2014/main" id="{F5C99A2C-A862-701B-24F8-A10526B384B2}"/>
                </a:ext>
              </a:extLst>
            </p:cNvPr>
            <p:cNvSpPr/>
            <p:nvPr/>
          </p:nvSpPr>
          <p:spPr>
            <a:xfrm>
              <a:off x="4937725" y="2590925"/>
              <a:ext cx="483525" cy="200475"/>
            </a:xfrm>
            <a:custGeom>
              <a:avLst/>
              <a:gdLst/>
              <a:ahLst/>
              <a:cxnLst/>
              <a:rect l="l" t="t" r="r" b="b"/>
              <a:pathLst>
                <a:path w="19341" h="8019" extrusionOk="0">
                  <a:moveTo>
                    <a:pt x="4002" y="0"/>
                  </a:moveTo>
                  <a:cubicBezTo>
                    <a:pt x="1800" y="0"/>
                    <a:pt x="0" y="1799"/>
                    <a:pt x="0" y="4002"/>
                  </a:cubicBezTo>
                  <a:cubicBezTo>
                    <a:pt x="0" y="6220"/>
                    <a:pt x="1800" y="8019"/>
                    <a:pt x="4002" y="8019"/>
                  </a:cubicBezTo>
                  <a:lnTo>
                    <a:pt x="15339" y="8019"/>
                  </a:lnTo>
                  <a:cubicBezTo>
                    <a:pt x="17557" y="8019"/>
                    <a:pt x="19341" y="6220"/>
                    <a:pt x="19341" y="4002"/>
                  </a:cubicBezTo>
                  <a:cubicBezTo>
                    <a:pt x="19341" y="1799"/>
                    <a:pt x="17557" y="0"/>
                    <a:pt x="15339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9;p24">
              <a:extLst>
                <a:ext uri="{FF2B5EF4-FFF2-40B4-BE49-F238E27FC236}">
                  <a16:creationId xmlns:a16="http://schemas.microsoft.com/office/drawing/2014/main" id="{4A3DBD1E-CC74-28B7-1E4A-A2054ADE5AD1}"/>
                </a:ext>
              </a:extLst>
            </p:cNvPr>
            <p:cNvSpPr/>
            <p:nvPr/>
          </p:nvSpPr>
          <p:spPr>
            <a:xfrm>
              <a:off x="4530200" y="1430900"/>
              <a:ext cx="419950" cy="400450"/>
            </a:xfrm>
            <a:custGeom>
              <a:avLst/>
              <a:gdLst/>
              <a:ahLst/>
              <a:cxnLst/>
              <a:rect l="l" t="t" r="r" b="b"/>
              <a:pathLst>
                <a:path w="16798" h="16018" extrusionOk="0">
                  <a:moveTo>
                    <a:pt x="12411" y="0"/>
                  </a:moveTo>
                  <a:cubicBezTo>
                    <a:pt x="11385" y="0"/>
                    <a:pt x="10361" y="392"/>
                    <a:pt x="9586" y="1175"/>
                  </a:cubicBezTo>
                  <a:lnTo>
                    <a:pt x="1567" y="9194"/>
                  </a:lnTo>
                  <a:cubicBezTo>
                    <a:pt x="1" y="10745"/>
                    <a:pt x="1" y="13288"/>
                    <a:pt x="1567" y="14855"/>
                  </a:cubicBezTo>
                  <a:cubicBezTo>
                    <a:pt x="2351" y="15630"/>
                    <a:pt x="3374" y="16018"/>
                    <a:pt x="4398" y="16018"/>
                  </a:cubicBezTo>
                  <a:cubicBezTo>
                    <a:pt x="5422" y="16018"/>
                    <a:pt x="6445" y="15630"/>
                    <a:pt x="7228" y="14855"/>
                  </a:cubicBezTo>
                  <a:lnTo>
                    <a:pt x="15247" y="6836"/>
                  </a:lnTo>
                  <a:cubicBezTo>
                    <a:pt x="16798" y="5270"/>
                    <a:pt x="16798" y="2742"/>
                    <a:pt x="15247" y="1175"/>
                  </a:cubicBezTo>
                  <a:cubicBezTo>
                    <a:pt x="14464" y="392"/>
                    <a:pt x="13436" y="0"/>
                    <a:pt x="12411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08750211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phic 75">
            <a:extLst>
              <a:ext uri="{FF2B5EF4-FFF2-40B4-BE49-F238E27FC236}">
                <a16:creationId xmlns:a16="http://schemas.microsoft.com/office/drawing/2014/main" id="{5E386D4C-4FB9-0D77-869C-662C00241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929388" y="3804350"/>
            <a:ext cx="4237479" cy="2397910"/>
          </a:xfrm>
          <a:prstGeom prst="flowChartDecision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820F23C-9B7A-559E-6C20-959D112C790A}"/>
              </a:ext>
            </a:extLst>
          </p:cNvPr>
          <p:cNvGrpSpPr/>
          <p:nvPr/>
        </p:nvGrpSpPr>
        <p:grpSpPr>
          <a:xfrm>
            <a:off x="-63342" y="4161178"/>
            <a:ext cx="1514813" cy="1540098"/>
            <a:chOff x="-121921" y="3341831"/>
            <a:chExt cx="2416970" cy="245731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633B53C-D556-0839-00D7-0246B615531A}"/>
                </a:ext>
              </a:extLst>
            </p:cNvPr>
            <p:cNvGrpSpPr/>
            <p:nvPr/>
          </p:nvGrpSpPr>
          <p:grpSpPr>
            <a:xfrm>
              <a:off x="-121921" y="3341831"/>
              <a:ext cx="2416970" cy="2457313"/>
              <a:chOff x="4525088" y="843664"/>
              <a:chExt cx="4151980" cy="4221284"/>
            </a:xfrm>
          </p:grpSpPr>
          <p:cxnSp>
            <p:nvCxnSpPr>
              <p:cNvPr id="73" name="Google Shape;363;p25">
                <a:extLst>
                  <a:ext uri="{FF2B5EF4-FFF2-40B4-BE49-F238E27FC236}">
                    <a16:creationId xmlns:a16="http://schemas.microsoft.com/office/drawing/2014/main" id="{3AA4792E-AC68-09DE-1B98-026CCD88D0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5088" y="843664"/>
                <a:ext cx="2590086" cy="1509162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364;p25">
                <a:extLst>
                  <a:ext uri="{FF2B5EF4-FFF2-40B4-BE49-F238E27FC236}">
                    <a16:creationId xmlns:a16="http://schemas.microsoft.com/office/drawing/2014/main" id="{DDBEFC72-FF52-34BA-2338-0B1D63D630BC}"/>
                  </a:ext>
                </a:extLst>
              </p:cNvPr>
              <p:cNvCxnSpPr/>
              <p:nvPr/>
            </p:nvCxnSpPr>
            <p:spPr>
              <a:xfrm flipH="1">
                <a:off x="5362575" y="2362200"/>
                <a:ext cx="1638300" cy="924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365;p25">
                <a:extLst>
                  <a:ext uri="{FF2B5EF4-FFF2-40B4-BE49-F238E27FC236}">
                    <a16:creationId xmlns:a16="http://schemas.microsoft.com/office/drawing/2014/main" id="{D6BEDD8A-C4D2-3CB4-9446-6D3E7480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175" y="3057525"/>
                <a:ext cx="3466893" cy="2007423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8F99F82-7A64-275E-E8F5-36DDEAE6E988}"/>
                </a:ext>
              </a:extLst>
            </p:cNvPr>
            <p:cNvGrpSpPr/>
            <p:nvPr/>
          </p:nvGrpSpPr>
          <p:grpSpPr>
            <a:xfrm>
              <a:off x="344457" y="3470310"/>
              <a:ext cx="444559" cy="442238"/>
              <a:chOff x="5329501" y="1152010"/>
              <a:chExt cx="825414" cy="821105"/>
            </a:xfrm>
          </p:grpSpPr>
          <p:sp>
            <p:nvSpPr>
              <p:cNvPr id="69" name="Google Shape;389;p25">
                <a:extLst>
                  <a:ext uri="{FF2B5EF4-FFF2-40B4-BE49-F238E27FC236}">
                    <a16:creationId xmlns:a16="http://schemas.microsoft.com/office/drawing/2014/main" id="{FC57D820-5B5D-1831-AF6F-24110C0F37AC}"/>
                  </a:ext>
                </a:extLst>
              </p:cNvPr>
              <p:cNvSpPr/>
              <p:nvPr/>
            </p:nvSpPr>
            <p:spPr>
              <a:xfrm>
                <a:off x="5714365" y="1152010"/>
                <a:ext cx="55686" cy="32312"/>
              </a:xfrm>
              <a:custGeom>
                <a:avLst/>
                <a:gdLst/>
                <a:ahLst/>
                <a:cxnLst/>
                <a:rect l="l" t="t" r="r" b="b"/>
                <a:pathLst>
                  <a:path w="3476" h="2017" extrusionOk="0">
                    <a:moveTo>
                      <a:pt x="1728" y="0"/>
                    </a:moveTo>
                    <a:lnTo>
                      <a:pt x="0" y="1018"/>
                    </a:lnTo>
                    <a:lnTo>
                      <a:pt x="1748" y="2016"/>
                    </a:lnTo>
                    <a:lnTo>
                      <a:pt x="3476" y="1018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90;p25">
                <a:extLst>
                  <a:ext uri="{FF2B5EF4-FFF2-40B4-BE49-F238E27FC236}">
                    <a16:creationId xmlns:a16="http://schemas.microsoft.com/office/drawing/2014/main" id="{6219A00F-07C7-6026-ABE7-2BCA579A2066}"/>
                  </a:ext>
                </a:extLst>
              </p:cNvPr>
              <p:cNvSpPr/>
              <p:nvPr/>
            </p:nvSpPr>
            <p:spPr>
              <a:xfrm>
                <a:off x="5742048" y="1168302"/>
                <a:ext cx="412867" cy="804813"/>
              </a:xfrm>
              <a:custGeom>
                <a:avLst/>
                <a:gdLst/>
                <a:ahLst/>
                <a:cxnLst/>
                <a:rect l="l" t="t" r="r" b="b"/>
                <a:pathLst>
                  <a:path w="25772" h="50238" extrusionOk="0">
                    <a:moveTo>
                      <a:pt x="1748" y="1"/>
                    </a:moveTo>
                    <a:lnTo>
                      <a:pt x="0" y="999"/>
                    </a:lnTo>
                    <a:lnTo>
                      <a:pt x="0" y="50237"/>
                    </a:lnTo>
                    <a:lnTo>
                      <a:pt x="25772" y="35412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91;p25">
                <a:extLst>
                  <a:ext uri="{FF2B5EF4-FFF2-40B4-BE49-F238E27FC236}">
                    <a16:creationId xmlns:a16="http://schemas.microsoft.com/office/drawing/2014/main" id="{B95F1675-2A0F-9C44-F51B-C23748F7E26E}"/>
                  </a:ext>
                </a:extLst>
              </p:cNvPr>
              <p:cNvSpPr/>
              <p:nvPr/>
            </p:nvSpPr>
            <p:spPr>
              <a:xfrm>
                <a:off x="5329501" y="1168302"/>
                <a:ext cx="412563" cy="804813"/>
              </a:xfrm>
              <a:custGeom>
                <a:avLst/>
                <a:gdLst/>
                <a:ahLst/>
                <a:cxnLst/>
                <a:rect l="l" t="t" r="r" b="b"/>
                <a:pathLst>
                  <a:path w="25753" h="50238" extrusionOk="0">
                    <a:moveTo>
                      <a:pt x="24082" y="1"/>
                    </a:moveTo>
                    <a:lnTo>
                      <a:pt x="0" y="35412"/>
                    </a:lnTo>
                    <a:lnTo>
                      <a:pt x="25752" y="50237"/>
                    </a:lnTo>
                    <a:lnTo>
                      <a:pt x="25752" y="999"/>
                    </a:lnTo>
                    <a:lnTo>
                      <a:pt x="24082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98;p25">
                <a:extLst>
                  <a:ext uri="{FF2B5EF4-FFF2-40B4-BE49-F238E27FC236}">
                    <a16:creationId xmlns:a16="http://schemas.microsoft.com/office/drawing/2014/main" id="{BE43F269-27BC-B24B-CEB4-2C7B67BE0B36}"/>
                  </a:ext>
                </a:extLst>
              </p:cNvPr>
              <p:cNvSpPr/>
              <p:nvPr/>
            </p:nvSpPr>
            <p:spPr>
              <a:xfrm>
                <a:off x="5854635" y="1591311"/>
                <a:ext cx="122472" cy="180916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11293" extrusionOk="0">
                    <a:moveTo>
                      <a:pt x="2517" y="1"/>
                    </a:moveTo>
                    <a:lnTo>
                      <a:pt x="1595" y="462"/>
                    </a:lnTo>
                    <a:lnTo>
                      <a:pt x="1" y="3016"/>
                    </a:lnTo>
                    <a:lnTo>
                      <a:pt x="673" y="3611"/>
                    </a:lnTo>
                    <a:lnTo>
                      <a:pt x="1998" y="1537"/>
                    </a:lnTo>
                    <a:lnTo>
                      <a:pt x="4936" y="9622"/>
                    </a:lnTo>
                    <a:lnTo>
                      <a:pt x="3496" y="10352"/>
                    </a:lnTo>
                    <a:lnTo>
                      <a:pt x="3842" y="11293"/>
                    </a:lnTo>
                    <a:lnTo>
                      <a:pt x="7644" y="9372"/>
                    </a:lnTo>
                    <a:lnTo>
                      <a:pt x="7298" y="8450"/>
                    </a:lnTo>
                    <a:lnTo>
                      <a:pt x="5858" y="9161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479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2262D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CB2FD69-69DF-1956-C9D9-5B908612879E}"/>
                </a:ext>
              </a:extLst>
            </p:cNvPr>
            <p:cNvGrpSpPr/>
            <p:nvPr/>
          </p:nvGrpSpPr>
          <p:grpSpPr>
            <a:xfrm>
              <a:off x="1146334" y="3867502"/>
              <a:ext cx="461691" cy="459545"/>
              <a:chOff x="6323798" y="1477488"/>
              <a:chExt cx="1192128" cy="1186585"/>
            </a:xfrm>
          </p:grpSpPr>
          <p:sp>
            <p:nvSpPr>
              <p:cNvPr id="65" name="Google Shape;386;p25">
                <a:extLst>
                  <a:ext uri="{FF2B5EF4-FFF2-40B4-BE49-F238E27FC236}">
                    <a16:creationId xmlns:a16="http://schemas.microsoft.com/office/drawing/2014/main" id="{97C69315-F6B3-EFBA-85AF-06189A62010E}"/>
                  </a:ext>
                </a:extLst>
              </p:cNvPr>
              <p:cNvSpPr/>
              <p:nvPr/>
            </p:nvSpPr>
            <p:spPr>
              <a:xfrm>
                <a:off x="6879404" y="1477488"/>
                <a:ext cx="80917" cy="46778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2920" extrusionOk="0">
                    <a:moveTo>
                      <a:pt x="2516" y="0"/>
                    </a:moveTo>
                    <a:lnTo>
                      <a:pt x="0" y="1460"/>
                    </a:lnTo>
                    <a:lnTo>
                      <a:pt x="2535" y="2919"/>
                    </a:lnTo>
                    <a:lnTo>
                      <a:pt x="5051" y="1460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87;p25">
                <a:extLst>
                  <a:ext uri="{FF2B5EF4-FFF2-40B4-BE49-F238E27FC236}">
                    <a16:creationId xmlns:a16="http://schemas.microsoft.com/office/drawing/2014/main" id="{95B0C7F8-0980-01CF-A370-6D6DE4D08959}"/>
                  </a:ext>
                </a:extLst>
              </p:cNvPr>
              <p:cNvSpPr/>
              <p:nvPr/>
            </p:nvSpPr>
            <p:spPr>
              <a:xfrm>
                <a:off x="6920014" y="1500861"/>
                <a:ext cx="595912" cy="1163212"/>
              </a:xfrm>
              <a:custGeom>
                <a:avLst/>
                <a:gdLst/>
                <a:ahLst/>
                <a:cxnLst/>
                <a:rect l="l" t="t" r="r" b="b"/>
                <a:pathLst>
                  <a:path w="37198" h="72610" extrusionOk="0">
                    <a:moveTo>
                      <a:pt x="2516" y="1"/>
                    </a:moveTo>
                    <a:lnTo>
                      <a:pt x="0" y="1460"/>
                    </a:lnTo>
                    <a:lnTo>
                      <a:pt x="0" y="72610"/>
                    </a:lnTo>
                    <a:lnTo>
                      <a:pt x="37197" y="51159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88;p25">
                <a:extLst>
                  <a:ext uri="{FF2B5EF4-FFF2-40B4-BE49-F238E27FC236}">
                    <a16:creationId xmlns:a16="http://schemas.microsoft.com/office/drawing/2014/main" id="{F8E164CC-B639-3D98-BED6-675C7F15C300}"/>
                  </a:ext>
                </a:extLst>
              </p:cNvPr>
              <p:cNvSpPr/>
              <p:nvPr/>
            </p:nvSpPr>
            <p:spPr>
              <a:xfrm>
                <a:off x="6323798" y="1500861"/>
                <a:ext cx="595912" cy="1163212"/>
              </a:xfrm>
              <a:custGeom>
                <a:avLst/>
                <a:gdLst/>
                <a:ahLst/>
                <a:cxnLst/>
                <a:rect l="l" t="t" r="r" b="b"/>
                <a:pathLst>
                  <a:path w="37198" h="72610" extrusionOk="0">
                    <a:moveTo>
                      <a:pt x="34778" y="1"/>
                    </a:moveTo>
                    <a:lnTo>
                      <a:pt x="0" y="51159"/>
                    </a:lnTo>
                    <a:lnTo>
                      <a:pt x="37198" y="72610"/>
                    </a:lnTo>
                    <a:lnTo>
                      <a:pt x="37198" y="1460"/>
                    </a:lnTo>
                    <a:lnTo>
                      <a:pt x="34778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99;p25">
                <a:extLst>
                  <a:ext uri="{FF2B5EF4-FFF2-40B4-BE49-F238E27FC236}">
                    <a16:creationId xmlns:a16="http://schemas.microsoft.com/office/drawing/2014/main" id="{D99285C8-3FE5-3069-C4CC-434FABE0915E}"/>
                  </a:ext>
                </a:extLst>
              </p:cNvPr>
              <p:cNvSpPr/>
              <p:nvPr/>
            </p:nvSpPr>
            <p:spPr>
              <a:xfrm>
                <a:off x="7089217" y="2141758"/>
                <a:ext cx="152607" cy="231601"/>
              </a:xfrm>
              <a:custGeom>
                <a:avLst/>
                <a:gdLst/>
                <a:ahLst/>
                <a:cxnLst/>
                <a:rect l="l" t="t" r="r" b="b"/>
                <a:pathLst>
                  <a:path w="9526" h="14457" extrusionOk="0">
                    <a:moveTo>
                      <a:pt x="3840" y="1"/>
                    </a:moveTo>
                    <a:cubicBezTo>
                      <a:pt x="3377" y="1"/>
                      <a:pt x="2854" y="150"/>
                      <a:pt x="2266" y="438"/>
                    </a:cubicBezTo>
                    <a:cubicBezTo>
                      <a:pt x="538" y="1321"/>
                      <a:pt x="0" y="2627"/>
                      <a:pt x="653" y="4394"/>
                    </a:cubicBezTo>
                    <a:lnTo>
                      <a:pt x="1229" y="6007"/>
                    </a:lnTo>
                    <a:lnTo>
                      <a:pt x="2362" y="5450"/>
                    </a:lnTo>
                    <a:lnTo>
                      <a:pt x="1748" y="3760"/>
                    </a:lnTo>
                    <a:cubicBezTo>
                      <a:pt x="1575" y="3376"/>
                      <a:pt x="1575" y="2915"/>
                      <a:pt x="1728" y="2512"/>
                    </a:cubicBezTo>
                    <a:cubicBezTo>
                      <a:pt x="1940" y="2089"/>
                      <a:pt x="2285" y="1744"/>
                      <a:pt x="2727" y="1552"/>
                    </a:cubicBezTo>
                    <a:cubicBezTo>
                      <a:pt x="3063" y="1384"/>
                      <a:pt x="3364" y="1303"/>
                      <a:pt x="3630" y="1303"/>
                    </a:cubicBezTo>
                    <a:cubicBezTo>
                      <a:pt x="3760" y="1303"/>
                      <a:pt x="3881" y="1322"/>
                      <a:pt x="3994" y="1360"/>
                    </a:cubicBezTo>
                    <a:cubicBezTo>
                      <a:pt x="4359" y="1532"/>
                      <a:pt x="4647" y="1840"/>
                      <a:pt x="4743" y="2243"/>
                    </a:cubicBezTo>
                    <a:lnTo>
                      <a:pt x="5127" y="3261"/>
                    </a:lnTo>
                    <a:cubicBezTo>
                      <a:pt x="5223" y="3530"/>
                      <a:pt x="5262" y="3818"/>
                      <a:pt x="5243" y="4086"/>
                    </a:cubicBezTo>
                    <a:cubicBezTo>
                      <a:pt x="5223" y="4259"/>
                      <a:pt x="5223" y="4413"/>
                      <a:pt x="5223" y="4528"/>
                    </a:cubicBezTo>
                    <a:cubicBezTo>
                      <a:pt x="5204" y="4663"/>
                      <a:pt x="5185" y="4835"/>
                      <a:pt x="5166" y="5066"/>
                    </a:cubicBezTo>
                    <a:cubicBezTo>
                      <a:pt x="5127" y="5296"/>
                      <a:pt x="5089" y="5469"/>
                      <a:pt x="5070" y="5584"/>
                    </a:cubicBezTo>
                    <a:cubicBezTo>
                      <a:pt x="5051" y="5700"/>
                      <a:pt x="5031" y="5892"/>
                      <a:pt x="4974" y="6141"/>
                    </a:cubicBezTo>
                    <a:cubicBezTo>
                      <a:pt x="4935" y="6410"/>
                      <a:pt x="4916" y="6583"/>
                      <a:pt x="4897" y="6660"/>
                    </a:cubicBezTo>
                    <a:lnTo>
                      <a:pt x="3706" y="13323"/>
                    </a:lnTo>
                    <a:lnTo>
                      <a:pt x="4129" y="14456"/>
                    </a:lnTo>
                    <a:lnTo>
                      <a:pt x="9525" y="11729"/>
                    </a:lnTo>
                    <a:lnTo>
                      <a:pt x="9103" y="10596"/>
                    </a:lnTo>
                    <a:lnTo>
                      <a:pt x="5070" y="12632"/>
                    </a:lnTo>
                    <a:lnTo>
                      <a:pt x="6049" y="7044"/>
                    </a:lnTo>
                    <a:cubicBezTo>
                      <a:pt x="6260" y="5853"/>
                      <a:pt x="6395" y="4931"/>
                      <a:pt x="6433" y="4298"/>
                    </a:cubicBezTo>
                    <a:cubicBezTo>
                      <a:pt x="6491" y="3760"/>
                      <a:pt x="6433" y="3222"/>
                      <a:pt x="6260" y="2723"/>
                    </a:cubicBezTo>
                    <a:lnTo>
                      <a:pt x="5915" y="1763"/>
                    </a:lnTo>
                    <a:cubicBezTo>
                      <a:pt x="5608" y="899"/>
                      <a:pt x="5147" y="361"/>
                      <a:pt x="4532" y="131"/>
                    </a:cubicBezTo>
                    <a:cubicBezTo>
                      <a:pt x="4318" y="44"/>
                      <a:pt x="4087" y="1"/>
                      <a:pt x="3840" y="1"/>
                    </a:cubicBezTo>
                    <a:close/>
                  </a:path>
                </a:pathLst>
              </a:custGeom>
              <a:solidFill>
                <a:srgbClr val="2226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07829DF-FA63-B324-F9AF-0FF33B9C2B09}"/>
                </a:ext>
              </a:extLst>
            </p:cNvPr>
            <p:cNvGrpSpPr/>
            <p:nvPr/>
          </p:nvGrpSpPr>
          <p:grpSpPr>
            <a:xfrm>
              <a:off x="66008" y="4143106"/>
              <a:ext cx="798599" cy="794743"/>
              <a:chOff x="4556712" y="1985707"/>
              <a:chExt cx="1589280" cy="1581607"/>
            </a:xfrm>
          </p:grpSpPr>
          <p:sp>
            <p:nvSpPr>
              <p:cNvPr id="61" name="Google Shape;392;p25">
                <a:extLst>
                  <a:ext uri="{FF2B5EF4-FFF2-40B4-BE49-F238E27FC236}">
                    <a16:creationId xmlns:a16="http://schemas.microsoft.com/office/drawing/2014/main" id="{9E39D3B0-AE55-9B95-E195-056556E541F8}"/>
                  </a:ext>
                </a:extLst>
              </p:cNvPr>
              <p:cNvSpPr/>
              <p:nvPr/>
            </p:nvSpPr>
            <p:spPr>
              <a:xfrm>
                <a:off x="5297509" y="1985707"/>
                <a:ext cx="107686" cy="62478"/>
              </a:xfrm>
              <a:custGeom>
                <a:avLst/>
                <a:gdLst/>
                <a:ahLst/>
                <a:cxnLst/>
                <a:rect l="l" t="t" r="r" b="b"/>
                <a:pathLst>
                  <a:path w="6722" h="3900" extrusionOk="0">
                    <a:moveTo>
                      <a:pt x="3361" y="1"/>
                    </a:moveTo>
                    <a:lnTo>
                      <a:pt x="0" y="1940"/>
                    </a:lnTo>
                    <a:lnTo>
                      <a:pt x="3380" y="3899"/>
                    </a:lnTo>
                    <a:lnTo>
                      <a:pt x="6722" y="1940"/>
                    </a:lnTo>
                    <a:lnTo>
                      <a:pt x="3361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93;p25">
                <a:extLst>
                  <a:ext uri="{FF2B5EF4-FFF2-40B4-BE49-F238E27FC236}">
                    <a16:creationId xmlns:a16="http://schemas.microsoft.com/office/drawing/2014/main" id="{ADD34C9B-D906-97E8-C7B3-034502E86519}"/>
                  </a:ext>
                </a:extLst>
              </p:cNvPr>
              <p:cNvSpPr/>
              <p:nvPr/>
            </p:nvSpPr>
            <p:spPr>
              <a:xfrm>
                <a:off x="5351336" y="2016786"/>
                <a:ext cx="794656" cy="1550528"/>
              </a:xfrm>
              <a:custGeom>
                <a:avLst/>
                <a:gdLst/>
                <a:ahLst/>
                <a:cxnLst/>
                <a:rect l="l" t="t" r="r" b="b"/>
                <a:pathLst>
                  <a:path w="49604" h="96787" extrusionOk="0">
                    <a:moveTo>
                      <a:pt x="3362" y="0"/>
                    </a:moveTo>
                    <a:lnTo>
                      <a:pt x="1" y="1959"/>
                    </a:lnTo>
                    <a:lnTo>
                      <a:pt x="1" y="96787"/>
                    </a:lnTo>
                    <a:lnTo>
                      <a:pt x="49604" y="68212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94;p25">
                <a:extLst>
                  <a:ext uri="{FF2B5EF4-FFF2-40B4-BE49-F238E27FC236}">
                    <a16:creationId xmlns:a16="http://schemas.microsoft.com/office/drawing/2014/main" id="{44B90914-3A0B-6020-D6F0-8C79749BF265}"/>
                  </a:ext>
                </a:extLst>
              </p:cNvPr>
              <p:cNvSpPr/>
              <p:nvPr/>
            </p:nvSpPr>
            <p:spPr>
              <a:xfrm>
                <a:off x="4556712" y="2016786"/>
                <a:ext cx="794640" cy="1550528"/>
              </a:xfrm>
              <a:custGeom>
                <a:avLst/>
                <a:gdLst/>
                <a:ahLst/>
                <a:cxnLst/>
                <a:rect l="l" t="t" r="r" b="b"/>
                <a:pathLst>
                  <a:path w="49603" h="96787" extrusionOk="0">
                    <a:moveTo>
                      <a:pt x="46357" y="0"/>
                    </a:moveTo>
                    <a:lnTo>
                      <a:pt x="0" y="68212"/>
                    </a:lnTo>
                    <a:lnTo>
                      <a:pt x="49603" y="96787"/>
                    </a:lnTo>
                    <a:lnTo>
                      <a:pt x="49603" y="1959"/>
                    </a:lnTo>
                    <a:lnTo>
                      <a:pt x="4635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00;p25">
                <a:extLst>
                  <a:ext uri="{FF2B5EF4-FFF2-40B4-BE49-F238E27FC236}">
                    <a16:creationId xmlns:a16="http://schemas.microsoft.com/office/drawing/2014/main" id="{D0841CFB-31A9-F666-4486-72EE7E1008BB}"/>
                  </a:ext>
                </a:extLst>
              </p:cNvPr>
              <p:cNvSpPr/>
              <p:nvPr/>
            </p:nvSpPr>
            <p:spPr>
              <a:xfrm>
                <a:off x="5568839" y="2909788"/>
                <a:ext cx="179376" cy="260485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16260" extrusionOk="0">
                    <a:moveTo>
                      <a:pt x="4530" y="0"/>
                    </a:moveTo>
                    <a:cubicBezTo>
                      <a:pt x="3979" y="0"/>
                      <a:pt x="3356" y="171"/>
                      <a:pt x="2651" y="524"/>
                    </a:cubicBezTo>
                    <a:cubicBezTo>
                      <a:pt x="635" y="1542"/>
                      <a:pt x="1" y="3097"/>
                      <a:pt x="750" y="5191"/>
                    </a:cubicBezTo>
                    <a:lnTo>
                      <a:pt x="1441" y="7111"/>
                    </a:lnTo>
                    <a:lnTo>
                      <a:pt x="2766" y="6439"/>
                    </a:lnTo>
                    <a:lnTo>
                      <a:pt x="2036" y="4442"/>
                    </a:lnTo>
                    <a:cubicBezTo>
                      <a:pt x="1844" y="3961"/>
                      <a:pt x="1844" y="3443"/>
                      <a:pt x="2036" y="2963"/>
                    </a:cubicBezTo>
                    <a:cubicBezTo>
                      <a:pt x="2267" y="2464"/>
                      <a:pt x="2689" y="2060"/>
                      <a:pt x="3208" y="1830"/>
                    </a:cubicBezTo>
                    <a:cubicBezTo>
                      <a:pt x="3602" y="1639"/>
                      <a:pt x="3954" y="1541"/>
                      <a:pt x="4264" y="1541"/>
                    </a:cubicBezTo>
                    <a:cubicBezTo>
                      <a:pt x="4422" y="1541"/>
                      <a:pt x="4569" y="1567"/>
                      <a:pt x="4706" y="1619"/>
                    </a:cubicBezTo>
                    <a:cubicBezTo>
                      <a:pt x="5147" y="1811"/>
                      <a:pt x="5474" y="2195"/>
                      <a:pt x="5608" y="2656"/>
                    </a:cubicBezTo>
                    <a:lnTo>
                      <a:pt x="6376" y="4768"/>
                    </a:lnTo>
                    <a:cubicBezTo>
                      <a:pt x="6549" y="5267"/>
                      <a:pt x="6568" y="5805"/>
                      <a:pt x="6415" y="6304"/>
                    </a:cubicBezTo>
                    <a:cubicBezTo>
                      <a:pt x="6261" y="6842"/>
                      <a:pt x="5877" y="7284"/>
                      <a:pt x="5378" y="7514"/>
                    </a:cubicBezTo>
                    <a:lnTo>
                      <a:pt x="3650" y="8378"/>
                    </a:lnTo>
                    <a:lnTo>
                      <a:pt x="4072" y="9492"/>
                    </a:lnTo>
                    <a:lnTo>
                      <a:pt x="5992" y="8532"/>
                    </a:lnTo>
                    <a:cubicBezTo>
                      <a:pt x="6222" y="8402"/>
                      <a:pt x="6477" y="8335"/>
                      <a:pt x="6734" y="8335"/>
                    </a:cubicBezTo>
                    <a:cubicBezTo>
                      <a:pt x="6972" y="8335"/>
                      <a:pt x="7211" y="8393"/>
                      <a:pt x="7433" y="8513"/>
                    </a:cubicBezTo>
                    <a:cubicBezTo>
                      <a:pt x="7855" y="8743"/>
                      <a:pt x="8201" y="9127"/>
                      <a:pt x="8354" y="9607"/>
                    </a:cubicBezTo>
                    <a:lnTo>
                      <a:pt x="9123" y="11720"/>
                    </a:lnTo>
                    <a:cubicBezTo>
                      <a:pt x="9334" y="12200"/>
                      <a:pt x="9315" y="12738"/>
                      <a:pt x="9103" y="13218"/>
                    </a:cubicBezTo>
                    <a:cubicBezTo>
                      <a:pt x="8854" y="13717"/>
                      <a:pt x="8412" y="14139"/>
                      <a:pt x="7874" y="14370"/>
                    </a:cubicBezTo>
                    <a:cubicBezTo>
                      <a:pt x="7453" y="14581"/>
                      <a:pt x="7076" y="14683"/>
                      <a:pt x="6745" y="14683"/>
                    </a:cubicBezTo>
                    <a:cubicBezTo>
                      <a:pt x="6593" y="14683"/>
                      <a:pt x="6451" y="14662"/>
                      <a:pt x="6319" y="14620"/>
                    </a:cubicBezTo>
                    <a:cubicBezTo>
                      <a:pt x="5858" y="14447"/>
                      <a:pt x="5512" y="14063"/>
                      <a:pt x="5378" y="13602"/>
                    </a:cubicBezTo>
                    <a:lnTo>
                      <a:pt x="4667" y="11605"/>
                    </a:lnTo>
                    <a:lnTo>
                      <a:pt x="3342" y="12277"/>
                    </a:lnTo>
                    <a:lnTo>
                      <a:pt x="4034" y="14197"/>
                    </a:lnTo>
                    <a:cubicBezTo>
                      <a:pt x="4542" y="15568"/>
                      <a:pt x="5343" y="16260"/>
                      <a:pt x="6445" y="16260"/>
                    </a:cubicBezTo>
                    <a:cubicBezTo>
                      <a:pt x="7009" y="16260"/>
                      <a:pt x="7652" y="16078"/>
                      <a:pt x="8374" y="15714"/>
                    </a:cubicBezTo>
                    <a:cubicBezTo>
                      <a:pt x="10505" y="14639"/>
                      <a:pt x="11197" y="13045"/>
                      <a:pt x="10428" y="10952"/>
                    </a:cubicBezTo>
                    <a:lnTo>
                      <a:pt x="9699" y="8935"/>
                    </a:lnTo>
                    <a:cubicBezTo>
                      <a:pt x="9262" y="7759"/>
                      <a:pt x="8590" y="7171"/>
                      <a:pt x="7657" y="7171"/>
                    </a:cubicBezTo>
                    <a:cubicBezTo>
                      <a:pt x="7523" y="7171"/>
                      <a:pt x="7385" y="7183"/>
                      <a:pt x="7241" y="7207"/>
                    </a:cubicBezTo>
                    <a:cubicBezTo>
                      <a:pt x="8009" y="6400"/>
                      <a:pt x="8162" y="5363"/>
                      <a:pt x="7701" y="4096"/>
                    </a:cubicBezTo>
                    <a:lnTo>
                      <a:pt x="6972" y="2060"/>
                    </a:lnTo>
                    <a:cubicBezTo>
                      <a:pt x="6607" y="1062"/>
                      <a:pt x="6050" y="428"/>
                      <a:pt x="5339" y="140"/>
                    </a:cubicBezTo>
                    <a:cubicBezTo>
                      <a:pt x="5088" y="47"/>
                      <a:pt x="4819" y="0"/>
                      <a:pt x="4530" y="0"/>
                    </a:cubicBezTo>
                    <a:close/>
                  </a:path>
                </a:pathLst>
              </a:custGeom>
              <a:solidFill>
                <a:srgbClr val="1719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Vision &amp; Mission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grpSp>
        <p:nvGrpSpPr>
          <p:cNvPr id="2" name="Google Shape;311;p24">
            <a:extLst>
              <a:ext uri="{FF2B5EF4-FFF2-40B4-BE49-F238E27FC236}">
                <a16:creationId xmlns:a16="http://schemas.microsoft.com/office/drawing/2014/main" id="{B4DD7383-6314-8A71-98D6-8794C3CEBC6C}"/>
              </a:ext>
            </a:extLst>
          </p:cNvPr>
          <p:cNvGrpSpPr/>
          <p:nvPr/>
        </p:nvGrpSpPr>
        <p:grpSpPr>
          <a:xfrm>
            <a:off x="6377404" y="946372"/>
            <a:ext cx="403913" cy="356694"/>
            <a:chOff x="1802075" y="1136925"/>
            <a:chExt cx="3817700" cy="3371400"/>
          </a:xfrm>
        </p:grpSpPr>
        <p:sp>
          <p:nvSpPr>
            <p:cNvPr id="3" name="Google Shape;312;p24">
              <a:extLst>
                <a:ext uri="{FF2B5EF4-FFF2-40B4-BE49-F238E27FC236}">
                  <a16:creationId xmlns:a16="http://schemas.microsoft.com/office/drawing/2014/main" id="{6A5F85BF-5EDB-D578-CD61-B58438EEFB80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3;p24">
              <a:extLst>
                <a:ext uri="{FF2B5EF4-FFF2-40B4-BE49-F238E27FC236}">
                  <a16:creationId xmlns:a16="http://schemas.microsoft.com/office/drawing/2014/main" id="{D59E1E3B-C890-057A-4327-F602CA5D1372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4;p24">
              <a:extLst>
                <a:ext uri="{FF2B5EF4-FFF2-40B4-BE49-F238E27FC236}">
                  <a16:creationId xmlns:a16="http://schemas.microsoft.com/office/drawing/2014/main" id="{18C981A4-3A60-09CC-AA55-3363C35CB56E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5;p24">
              <a:extLst>
                <a:ext uri="{FF2B5EF4-FFF2-40B4-BE49-F238E27FC236}">
                  <a16:creationId xmlns:a16="http://schemas.microsoft.com/office/drawing/2014/main" id="{18B53A9B-525F-4220-0A63-DEF4D5719A59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6;p24">
              <a:extLst>
                <a:ext uri="{FF2B5EF4-FFF2-40B4-BE49-F238E27FC236}">
                  <a16:creationId xmlns:a16="http://schemas.microsoft.com/office/drawing/2014/main" id="{6F1B2B38-DE86-F3EB-ECB1-699D8D84C0EF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24">
              <a:extLst>
                <a:ext uri="{FF2B5EF4-FFF2-40B4-BE49-F238E27FC236}">
                  <a16:creationId xmlns:a16="http://schemas.microsoft.com/office/drawing/2014/main" id="{1EF6FC8A-52C1-D75C-59A0-A4D6764AE66C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8;p24">
              <a:extLst>
                <a:ext uri="{FF2B5EF4-FFF2-40B4-BE49-F238E27FC236}">
                  <a16:creationId xmlns:a16="http://schemas.microsoft.com/office/drawing/2014/main" id="{BC929880-D374-545B-ACE4-8F9E6666A75D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350;p24">
            <a:extLst>
              <a:ext uri="{FF2B5EF4-FFF2-40B4-BE49-F238E27FC236}">
                <a16:creationId xmlns:a16="http://schemas.microsoft.com/office/drawing/2014/main" id="{1A50F8B0-F233-1402-C683-1E575633EF8F}"/>
              </a:ext>
            </a:extLst>
          </p:cNvPr>
          <p:cNvGrpSpPr/>
          <p:nvPr/>
        </p:nvGrpSpPr>
        <p:grpSpPr>
          <a:xfrm>
            <a:off x="2313949" y="734282"/>
            <a:ext cx="296051" cy="527032"/>
            <a:chOff x="2390675" y="509525"/>
            <a:chExt cx="2636250" cy="4693075"/>
          </a:xfrm>
        </p:grpSpPr>
        <p:sp>
          <p:nvSpPr>
            <p:cNvPr id="42" name="Google Shape;351;p24">
              <a:extLst>
                <a:ext uri="{FF2B5EF4-FFF2-40B4-BE49-F238E27FC236}">
                  <a16:creationId xmlns:a16="http://schemas.microsoft.com/office/drawing/2014/main" id="{F559E7AB-983A-C653-FFB2-11692F6976EC}"/>
                </a:ext>
              </a:extLst>
            </p:cNvPr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2;p24">
              <a:extLst>
                <a:ext uri="{FF2B5EF4-FFF2-40B4-BE49-F238E27FC236}">
                  <a16:creationId xmlns:a16="http://schemas.microsoft.com/office/drawing/2014/main" id="{BF821DA9-86EE-854E-A7DB-E871982E770C}"/>
                </a:ext>
              </a:extLst>
            </p:cNvPr>
            <p:cNvSpPr/>
            <p:nvPr/>
          </p:nvSpPr>
          <p:spPr>
            <a:xfrm>
              <a:off x="3198325" y="2210150"/>
              <a:ext cx="1734375" cy="2992450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3;p24">
              <a:extLst>
                <a:ext uri="{FF2B5EF4-FFF2-40B4-BE49-F238E27FC236}">
                  <a16:creationId xmlns:a16="http://schemas.microsoft.com/office/drawing/2014/main" id="{33917FA9-45BE-AE61-6302-90EC7E8C358C}"/>
                </a:ext>
              </a:extLst>
            </p:cNvPr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4;p24">
              <a:extLst>
                <a:ext uri="{FF2B5EF4-FFF2-40B4-BE49-F238E27FC236}">
                  <a16:creationId xmlns:a16="http://schemas.microsoft.com/office/drawing/2014/main" id="{41903CC3-248A-5484-394D-EF5655226323}"/>
                </a:ext>
              </a:extLst>
            </p:cNvPr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5;p24">
              <a:extLst>
                <a:ext uri="{FF2B5EF4-FFF2-40B4-BE49-F238E27FC236}">
                  <a16:creationId xmlns:a16="http://schemas.microsoft.com/office/drawing/2014/main" id="{741E6843-BE1B-E476-789E-B366B9246A29}"/>
                </a:ext>
              </a:extLst>
            </p:cNvPr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6;p24">
              <a:extLst>
                <a:ext uri="{FF2B5EF4-FFF2-40B4-BE49-F238E27FC236}">
                  <a16:creationId xmlns:a16="http://schemas.microsoft.com/office/drawing/2014/main" id="{611DECF4-E30A-7AA7-929D-377D976669D4}"/>
                </a:ext>
              </a:extLst>
            </p:cNvPr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7;p24">
              <a:extLst>
                <a:ext uri="{FF2B5EF4-FFF2-40B4-BE49-F238E27FC236}">
                  <a16:creationId xmlns:a16="http://schemas.microsoft.com/office/drawing/2014/main" id="{A985ECAA-22C0-CC6B-38CB-1952052AED83}"/>
                </a:ext>
              </a:extLst>
            </p:cNvPr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AA71B81-3051-8340-7BB0-C27381966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167917"/>
              </p:ext>
            </p:extLst>
          </p:nvPr>
        </p:nvGraphicFramePr>
        <p:xfrm>
          <a:off x="661549" y="1496375"/>
          <a:ext cx="3600851" cy="2742608"/>
        </p:xfrm>
        <a:graphic>
          <a:graphicData uri="http://schemas.openxmlformats.org/drawingml/2006/table">
            <a:tbl>
              <a:tblPr/>
              <a:tblGrid>
                <a:gridCol w="3600851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</a:tblGrid>
              <a:tr h="85646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D0F09F"/>
                          </a:solidFill>
                          <a:effectLst/>
                          <a:latin typeface="Montserrat SemiBold" pitchFamily="2" charset="0"/>
                          <a:ea typeface="+mn-ea"/>
                          <a:cs typeface="+mn-cs"/>
                          <a:sym typeface="Arial"/>
                        </a:rPr>
                        <a:t>Our Vision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886143">
                <a:tc>
                  <a:txBody>
                    <a:bodyPr/>
                    <a:lstStyle/>
                    <a:p>
                      <a:pPr marL="115888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 empower the "rapid and lean" concept, positively </a:t>
                      </a:r>
                      <a:r>
                        <a:rPr lang="en-US" sz="11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impact people's behavior and study habits</a:t>
                      </a: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, and become top providers of </a:t>
                      </a:r>
                      <a:r>
                        <a:rPr lang="en-US" sz="11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effective working and learning digital solutions.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9DDEF00-5FB9-3198-640A-C0ADF4D7D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77363"/>
              </p:ext>
            </p:extLst>
          </p:nvPr>
        </p:nvGraphicFramePr>
        <p:xfrm>
          <a:off x="4676269" y="1496376"/>
          <a:ext cx="3806182" cy="2742608"/>
        </p:xfrm>
        <a:graphic>
          <a:graphicData uri="http://schemas.openxmlformats.org/drawingml/2006/table">
            <a:tbl>
              <a:tblPr/>
              <a:tblGrid>
                <a:gridCol w="3806182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</a:tblGrid>
              <a:tr h="819321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400" b="0" i="0" u="none" strike="noStrike" cap="none">
                          <a:solidFill>
                            <a:srgbClr val="D0F09F"/>
                          </a:solidFill>
                          <a:effectLst/>
                          <a:latin typeface="Montserrat SemiBold" pitchFamily="2" charset="0"/>
                          <a:ea typeface="+mn-ea"/>
                          <a:cs typeface="+mn-cs"/>
                          <a:sym typeface="Arial"/>
                        </a:rPr>
                        <a:t>Our Mission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923287">
                <a:tc>
                  <a:txBody>
                    <a:bodyPr/>
                    <a:lstStyle/>
                    <a:p>
                      <a:pPr marL="115888" indent="0" rtl="0" fontAlgn="ctr">
                        <a:lnSpc>
                          <a:spcPct val="150000"/>
                        </a:lnSpc>
                      </a:pP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 provide a </a:t>
                      </a:r>
                      <a:r>
                        <a:rPr lang="en-US" sz="11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comprehensive and user-friendly learning platform</a:t>
                      </a: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, Tetu, that incorporates innovative technology, interactive features, and engaging content to </a:t>
                      </a:r>
                      <a:r>
                        <a:rPr lang="en-US" sz="11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enhance the learning experience</a:t>
                      </a: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en-US" sz="11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foster continuous development.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</a:tbl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29182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Problems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953409" y="746456"/>
            <a:ext cx="6027618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Many documents are in the form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digital asset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Read lots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separate resources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vi-VN" sz="1100">
                <a:solidFill>
                  <a:schemeClr val="bg1"/>
                </a:solidFill>
                <a:latin typeface="Montserrat" panose="00000500000000000000" pitchFamily="2" charset="0"/>
              </a:rPr>
              <a:t>to get deeper understanding or find ideas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vi-VN" sz="1100">
                <a:solidFill>
                  <a:schemeClr val="bg1"/>
                </a:solidFill>
                <a:latin typeface="Montserrat" panose="00000500000000000000" pitchFamily="2" charset="0"/>
              </a:rPr>
              <a:t>Diffuse ways of learning language through articles/news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Demand to take note</a:t>
            </a:r>
            <a:r>
              <a:rPr lang="vi-VN" sz="1100">
                <a:solidFill>
                  <a:schemeClr val="bg1"/>
                </a:solidFill>
                <a:latin typeface="Montserrat" panose="00000500000000000000" pitchFamily="2" charset="0"/>
              </a:rPr>
              <a:t> and easily review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AA3D5F-A806-BB31-BB82-C8A2F497B456}"/>
              </a:ext>
            </a:extLst>
          </p:cNvPr>
          <p:cNvCxnSpPr>
            <a:cxnSpLocks/>
          </p:cNvCxnSpPr>
          <p:nvPr/>
        </p:nvCxnSpPr>
        <p:spPr>
          <a:xfrm>
            <a:off x="-152400" y="1818976"/>
            <a:ext cx="9296400" cy="0"/>
          </a:xfrm>
          <a:prstGeom prst="line">
            <a:avLst/>
          </a:prstGeom>
          <a:ln>
            <a:solidFill>
              <a:srgbClr val="496B4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1034F1C-2CB6-FDD1-6A93-D6F4C7E4BD2A}"/>
              </a:ext>
            </a:extLst>
          </p:cNvPr>
          <p:cNvGrpSpPr/>
          <p:nvPr/>
        </p:nvGrpSpPr>
        <p:grpSpPr>
          <a:xfrm>
            <a:off x="1313609" y="3543022"/>
            <a:ext cx="7837826" cy="481945"/>
            <a:chOff x="701609" y="3489391"/>
            <a:chExt cx="7837826" cy="481945"/>
          </a:xfrm>
        </p:grpSpPr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9FF4922D-089D-CEBC-D00E-A1C978CC0669}"/>
                </a:ext>
              </a:extLst>
            </p:cNvPr>
            <p:cNvGrpSpPr/>
            <p:nvPr/>
          </p:nvGrpSpPr>
          <p:grpSpPr>
            <a:xfrm>
              <a:off x="1341409" y="3489391"/>
              <a:ext cx="7198026" cy="481945"/>
              <a:chOff x="1341409" y="3518161"/>
              <a:chExt cx="7198026" cy="481945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E1BE8F5-5DDB-02F8-F645-BE137645AAD1}"/>
                  </a:ext>
                </a:extLst>
              </p:cNvPr>
              <p:cNvSpPr txBox="1"/>
              <p:nvPr/>
            </p:nvSpPr>
            <p:spPr>
              <a:xfrm>
                <a:off x="1341409" y="3518161"/>
                <a:ext cx="465311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>
                    <a:solidFill>
                      <a:srgbClr val="77BE9C"/>
                    </a:solidFill>
                  </a:rPr>
                  <a:t>Time-consuming and boring learning process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6A5486-134D-FB1F-45B7-444327733B93}"/>
                  </a:ext>
                </a:extLst>
              </p:cNvPr>
              <p:cNvSpPr txBox="1"/>
              <p:nvPr/>
            </p:nvSpPr>
            <p:spPr>
              <a:xfrm>
                <a:off x="1341409" y="3738496"/>
                <a:ext cx="719802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vi-VN"/>
                  <a:t>Spend lots of time to figure out how to manage learning material</a:t>
                </a:r>
                <a:endParaRPr lang="en-US"/>
              </a:p>
            </p:txBody>
          </p:sp>
        </p:grpSp>
        <p:grpSp>
          <p:nvGrpSpPr>
            <p:cNvPr id="43" name="Google Shape;8572;p48">
              <a:extLst>
                <a:ext uri="{FF2B5EF4-FFF2-40B4-BE49-F238E27FC236}">
                  <a16:creationId xmlns:a16="http://schemas.microsoft.com/office/drawing/2014/main" id="{E49FD60D-93DC-B1D1-86EB-14D761DDF56A}"/>
                </a:ext>
              </a:extLst>
            </p:cNvPr>
            <p:cNvGrpSpPr/>
            <p:nvPr/>
          </p:nvGrpSpPr>
          <p:grpSpPr>
            <a:xfrm>
              <a:off x="701609" y="3564517"/>
              <a:ext cx="329068" cy="331693"/>
              <a:chOff x="1777925" y="1953700"/>
              <a:chExt cx="294600" cy="296950"/>
            </a:xfrm>
            <a:solidFill>
              <a:srgbClr val="77BE9C"/>
            </a:solidFill>
          </p:grpSpPr>
          <p:sp>
            <p:nvSpPr>
              <p:cNvPr id="44" name="Google Shape;8573;p48">
                <a:extLst>
                  <a:ext uri="{FF2B5EF4-FFF2-40B4-BE49-F238E27FC236}">
                    <a16:creationId xmlns:a16="http://schemas.microsoft.com/office/drawing/2014/main" id="{C08657D0-210B-311A-33DB-E10015A9B15B}"/>
                  </a:ext>
                </a:extLst>
              </p:cNvPr>
              <p:cNvSpPr/>
              <p:nvPr/>
            </p:nvSpPr>
            <p:spPr>
              <a:xfrm>
                <a:off x="1794450" y="2052125"/>
                <a:ext cx="278075" cy="198525"/>
              </a:xfrm>
              <a:custGeom>
                <a:avLst/>
                <a:gdLst/>
                <a:ahLst/>
                <a:cxnLst/>
                <a:rect l="l" t="t" r="r" b="b"/>
                <a:pathLst>
                  <a:path w="11123" h="7941" extrusionOk="0">
                    <a:moveTo>
                      <a:pt x="10545" y="1"/>
                    </a:moveTo>
                    <a:cubicBezTo>
                      <a:pt x="10499" y="1"/>
                      <a:pt x="10449" y="11"/>
                      <a:pt x="10397" y="33"/>
                    </a:cubicBezTo>
                    <a:cubicBezTo>
                      <a:pt x="10208" y="64"/>
                      <a:pt x="10145" y="253"/>
                      <a:pt x="10177" y="474"/>
                    </a:cubicBezTo>
                    <a:cubicBezTo>
                      <a:pt x="10334" y="1009"/>
                      <a:pt x="10460" y="1514"/>
                      <a:pt x="10460" y="1986"/>
                    </a:cubicBezTo>
                    <a:cubicBezTo>
                      <a:pt x="10460" y="4885"/>
                      <a:pt x="8129" y="7247"/>
                      <a:pt x="5199" y="7247"/>
                    </a:cubicBezTo>
                    <a:cubicBezTo>
                      <a:pt x="3561" y="7247"/>
                      <a:pt x="2017" y="6460"/>
                      <a:pt x="1040" y="5137"/>
                    </a:cubicBezTo>
                    <a:lnTo>
                      <a:pt x="1734" y="5137"/>
                    </a:lnTo>
                    <a:cubicBezTo>
                      <a:pt x="1954" y="5137"/>
                      <a:pt x="2112" y="4979"/>
                      <a:pt x="2112" y="4790"/>
                    </a:cubicBezTo>
                    <a:cubicBezTo>
                      <a:pt x="2112" y="4601"/>
                      <a:pt x="1954" y="4444"/>
                      <a:pt x="1734" y="4444"/>
                    </a:cubicBezTo>
                    <a:lnTo>
                      <a:pt x="379" y="4444"/>
                    </a:lnTo>
                    <a:cubicBezTo>
                      <a:pt x="158" y="4444"/>
                      <a:pt x="1" y="4601"/>
                      <a:pt x="1" y="4790"/>
                    </a:cubicBezTo>
                    <a:lnTo>
                      <a:pt x="1" y="6176"/>
                    </a:lnTo>
                    <a:cubicBezTo>
                      <a:pt x="1" y="6365"/>
                      <a:pt x="158" y="6523"/>
                      <a:pt x="379" y="6523"/>
                    </a:cubicBezTo>
                    <a:cubicBezTo>
                      <a:pt x="568" y="6523"/>
                      <a:pt x="725" y="6365"/>
                      <a:pt x="725" y="6176"/>
                    </a:cubicBezTo>
                    <a:lnTo>
                      <a:pt x="725" y="5830"/>
                    </a:lnTo>
                    <a:cubicBezTo>
                      <a:pt x="1860" y="7184"/>
                      <a:pt x="3529" y="7941"/>
                      <a:pt x="5199" y="7941"/>
                    </a:cubicBezTo>
                    <a:cubicBezTo>
                      <a:pt x="8476" y="7941"/>
                      <a:pt x="11122" y="5294"/>
                      <a:pt x="11122" y="2049"/>
                    </a:cubicBezTo>
                    <a:cubicBezTo>
                      <a:pt x="11122" y="1482"/>
                      <a:pt x="11028" y="883"/>
                      <a:pt x="10839" y="253"/>
                    </a:cubicBezTo>
                    <a:cubicBezTo>
                      <a:pt x="10814" y="109"/>
                      <a:pt x="10698" y="1"/>
                      <a:pt x="1054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8574;p48">
                <a:extLst>
                  <a:ext uri="{FF2B5EF4-FFF2-40B4-BE49-F238E27FC236}">
                    <a16:creationId xmlns:a16="http://schemas.microsoft.com/office/drawing/2014/main" id="{F7875300-6AA9-925B-2B16-FC4B6D1EA5B2}"/>
                  </a:ext>
                </a:extLst>
              </p:cNvPr>
              <p:cNvSpPr/>
              <p:nvPr/>
            </p:nvSpPr>
            <p:spPr>
              <a:xfrm>
                <a:off x="1777925" y="1953700"/>
                <a:ext cx="278050" cy="198675"/>
              </a:xfrm>
              <a:custGeom>
                <a:avLst/>
                <a:gdLst/>
                <a:ahLst/>
                <a:cxnLst/>
                <a:rect l="l" t="t" r="r" b="b"/>
                <a:pathLst>
                  <a:path w="11122" h="7947" extrusionOk="0">
                    <a:moveTo>
                      <a:pt x="5892" y="0"/>
                    </a:moveTo>
                    <a:cubicBezTo>
                      <a:pt x="2647" y="0"/>
                      <a:pt x="0" y="2615"/>
                      <a:pt x="0" y="5892"/>
                    </a:cubicBezTo>
                    <a:cubicBezTo>
                      <a:pt x="0" y="6459"/>
                      <a:pt x="63" y="7026"/>
                      <a:pt x="284" y="7656"/>
                    </a:cubicBezTo>
                    <a:cubicBezTo>
                      <a:pt x="310" y="7869"/>
                      <a:pt x="450" y="7947"/>
                      <a:pt x="606" y="7947"/>
                    </a:cubicBezTo>
                    <a:cubicBezTo>
                      <a:pt x="635" y="7947"/>
                      <a:pt x="664" y="7944"/>
                      <a:pt x="693" y="7939"/>
                    </a:cubicBezTo>
                    <a:cubicBezTo>
                      <a:pt x="914" y="7908"/>
                      <a:pt x="977" y="7719"/>
                      <a:pt x="945" y="7498"/>
                    </a:cubicBezTo>
                    <a:cubicBezTo>
                      <a:pt x="788" y="6963"/>
                      <a:pt x="662" y="6459"/>
                      <a:pt x="662" y="5923"/>
                    </a:cubicBezTo>
                    <a:cubicBezTo>
                      <a:pt x="662" y="3056"/>
                      <a:pt x="2993" y="693"/>
                      <a:pt x="5923" y="693"/>
                    </a:cubicBezTo>
                    <a:cubicBezTo>
                      <a:pt x="7561" y="693"/>
                      <a:pt x="9105" y="1481"/>
                      <a:pt x="10082" y="2773"/>
                    </a:cubicBezTo>
                    <a:lnTo>
                      <a:pt x="9389" y="2773"/>
                    </a:lnTo>
                    <a:cubicBezTo>
                      <a:pt x="9168" y="2773"/>
                      <a:pt x="9011" y="2930"/>
                      <a:pt x="9011" y="3151"/>
                    </a:cubicBezTo>
                    <a:cubicBezTo>
                      <a:pt x="9011" y="3340"/>
                      <a:pt x="9168" y="3497"/>
                      <a:pt x="9389" y="3497"/>
                    </a:cubicBezTo>
                    <a:lnTo>
                      <a:pt x="10743" y="3497"/>
                    </a:lnTo>
                    <a:cubicBezTo>
                      <a:pt x="10964" y="3497"/>
                      <a:pt x="11121" y="3340"/>
                      <a:pt x="11121" y="3151"/>
                    </a:cubicBezTo>
                    <a:lnTo>
                      <a:pt x="11121" y="1765"/>
                    </a:lnTo>
                    <a:cubicBezTo>
                      <a:pt x="11121" y="1575"/>
                      <a:pt x="10964" y="1418"/>
                      <a:pt x="10743" y="1418"/>
                    </a:cubicBezTo>
                    <a:cubicBezTo>
                      <a:pt x="10554" y="1418"/>
                      <a:pt x="10397" y="1575"/>
                      <a:pt x="10397" y="1765"/>
                    </a:cubicBezTo>
                    <a:lnTo>
                      <a:pt x="10397" y="2111"/>
                    </a:lnTo>
                    <a:cubicBezTo>
                      <a:pt x="9263" y="725"/>
                      <a:pt x="7593" y="0"/>
                      <a:pt x="589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8575;p48">
                <a:extLst>
                  <a:ext uri="{FF2B5EF4-FFF2-40B4-BE49-F238E27FC236}">
                    <a16:creationId xmlns:a16="http://schemas.microsoft.com/office/drawing/2014/main" id="{7ACF249F-9CB2-D735-2B58-F816F1634445}"/>
                  </a:ext>
                </a:extLst>
              </p:cNvPr>
              <p:cNvSpPr/>
              <p:nvPr/>
            </p:nvSpPr>
            <p:spPr>
              <a:xfrm>
                <a:off x="1829125" y="2006475"/>
                <a:ext cx="191400" cy="191400"/>
              </a:xfrm>
              <a:custGeom>
                <a:avLst/>
                <a:gdLst/>
                <a:ahLst/>
                <a:cxnLst/>
                <a:rect l="l" t="t" r="r" b="b"/>
                <a:pathLst>
                  <a:path w="7656" h="7656" extrusionOk="0">
                    <a:moveTo>
                      <a:pt x="4190" y="693"/>
                    </a:moveTo>
                    <a:cubicBezTo>
                      <a:pt x="4757" y="788"/>
                      <a:pt x="5324" y="1008"/>
                      <a:pt x="5797" y="1386"/>
                    </a:cubicBezTo>
                    <a:lnTo>
                      <a:pt x="5545" y="1607"/>
                    </a:lnTo>
                    <a:cubicBezTo>
                      <a:pt x="5450" y="1733"/>
                      <a:pt x="5450" y="1953"/>
                      <a:pt x="5545" y="2079"/>
                    </a:cubicBezTo>
                    <a:cubicBezTo>
                      <a:pt x="5608" y="2142"/>
                      <a:pt x="5702" y="2174"/>
                      <a:pt x="5793" y="2174"/>
                    </a:cubicBezTo>
                    <a:cubicBezTo>
                      <a:pt x="5884" y="2174"/>
                      <a:pt x="5970" y="2142"/>
                      <a:pt x="6017" y="2079"/>
                    </a:cubicBezTo>
                    <a:lnTo>
                      <a:pt x="6270" y="1859"/>
                    </a:lnTo>
                    <a:cubicBezTo>
                      <a:pt x="6616" y="2268"/>
                      <a:pt x="6868" y="2835"/>
                      <a:pt x="6931" y="3466"/>
                    </a:cubicBezTo>
                    <a:lnTo>
                      <a:pt x="6616" y="3466"/>
                    </a:lnTo>
                    <a:cubicBezTo>
                      <a:pt x="6427" y="3466"/>
                      <a:pt x="6270" y="3623"/>
                      <a:pt x="6270" y="3812"/>
                    </a:cubicBezTo>
                    <a:cubicBezTo>
                      <a:pt x="6270" y="4001"/>
                      <a:pt x="6427" y="4159"/>
                      <a:pt x="6616" y="4159"/>
                    </a:cubicBezTo>
                    <a:lnTo>
                      <a:pt x="6931" y="4159"/>
                    </a:lnTo>
                    <a:cubicBezTo>
                      <a:pt x="6868" y="4757"/>
                      <a:pt x="6616" y="5324"/>
                      <a:pt x="6270" y="5797"/>
                    </a:cubicBezTo>
                    <a:lnTo>
                      <a:pt x="6017" y="5545"/>
                    </a:lnTo>
                    <a:cubicBezTo>
                      <a:pt x="5970" y="5482"/>
                      <a:pt x="5884" y="5450"/>
                      <a:pt x="5793" y="5450"/>
                    </a:cubicBezTo>
                    <a:cubicBezTo>
                      <a:pt x="5702" y="5450"/>
                      <a:pt x="5608" y="5482"/>
                      <a:pt x="5545" y="5545"/>
                    </a:cubicBezTo>
                    <a:cubicBezTo>
                      <a:pt x="5450" y="5671"/>
                      <a:pt x="5450" y="5923"/>
                      <a:pt x="5545" y="6017"/>
                    </a:cubicBezTo>
                    <a:lnTo>
                      <a:pt x="5797" y="6270"/>
                    </a:lnTo>
                    <a:cubicBezTo>
                      <a:pt x="5356" y="6616"/>
                      <a:pt x="4820" y="6837"/>
                      <a:pt x="4190" y="6931"/>
                    </a:cubicBezTo>
                    <a:lnTo>
                      <a:pt x="4190" y="6616"/>
                    </a:lnTo>
                    <a:cubicBezTo>
                      <a:pt x="4190" y="6427"/>
                      <a:pt x="4033" y="6270"/>
                      <a:pt x="3812" y="6270"/>
                    </a:cubicBezTo>
                    <a:cubicBezTo>
                      <a:pt x="3623" y="6270"/>
                      <a:pt x="3466" y="6427"/>
                      <a:pt x="3466" y="6616"/>
                    </a:cubicBezTo>
                    <a:lnTo>
                      <a:pt x="3466" y="6931"/>
                    </a:lnTo>
                    <a:cubicBezTo>
                      <a:pt x="2867" y="6837"/>
                      <a:pt x="2331" y="6616"/>
                      <a:pt x="1859" y="6270"/>
                    </a:cubicBezTo>
                    <a:lnTo>
                      <a:pt x="2079" y="6017"/>
                    </a:lnTo>
                    <a:cubicBezTo>
                      <a:pt x="2205" y="5891"/>
                      <a:pt x="2205" y="5671"/>
                      <a:pt x="2079" y="5545"/>
                    </a:cubicBezTo>
                    <a:cubicBezTo>
                      <a:pt x="2032" y="5482"/>
                      <a:pt x="1945" y="5450"/>
                      <a:pt x="1855" y="5450"/>
                    </a:cubicBezTo>
                    <a:cubicBezTo>
                      <a:pt x="1764" y="5450"/>
                      <a:pt x="1670" y="5482"/>
                      <a:pt x="1607" y="5545"/>
                    </a:cubicBezTo>
                    <a:lnTo>
                      <a:pt x="1386" y="5797"/>
                    </a:lnTo>
                    <a:cubicBezTo>
                      <a:pt x="1040" y="5356"/>
                      <a:pt x="788" y="4789"/>
                      <a:pt x="725" y="4159"/>
                    </a:cubicBezTo>
                    <a:lnTo>
                      <a:pt x="1040" y="4159"/>
                    </a:lnTo>
                    <a:cubicBezTo>
                      <a:pt x="1229" y="4159"/>
                      <a:pt x="1386" y="4001"/>
                      <a:pt x="1386" y="3812"/>
                    </a:cubicBezTo>
                    <a:cubicBezTo>
                      <a:pt x="1386" y="3623"/>
                      <a:pt x="1229" y="3466"/>
                      <a:pt x="1040" y="3466"/>
                    </a:cubicBezTo>
                    <a:lnTo>
                      <a:pt x="725" y="3466"/>
                    </a:lnTo>
                    <a:cubicBezTo>
                      <a:pt x="788" y="2867"/>
                      <a:pt x="1040" y="2331"/>
                      <a:pt x="1386" y="1859"/>
                    </a:cubicBezTo>
                    <a:lnTo>
                      <a:pt x="1607" y="2079"/>
                    </a:lnTo>
                    <a:cubicBezTo>
                      <a:pt x="1701" y="2174"/>
                      <a:pt x="1764" y="2205"/>
                      <a:pt x="1859" y="2205"/>
                    </a:cubicBezTo>
                    <a:cubicBezTo>
                      <a:pt x="1922" y="2205"/>
                      <a:pt x="2048" y="2174"/>
                      <a:pt x="2079" y="2079"/>
                    </a:cubicBezTo>
                    <a:cubicBezTo>
                      <a:pt x="2205" y="1953"/>
                      <a:pt x="2205" y="1733"/>
                      <a:pt x="2079" y="1607"/>
                    </a:cubicBezTo>
                    <a:lnTo>
                      <a:pt x="1859" y="1386"/>
                    </a:lnTo>
                    <a:cubicBezTo>
                      <a:pt x="2300" y="1008"/>
                      <a:pt x="2835" y="788"/>
                      <a:pt x="3466" y="693"/>
                    </a:cubicBezTo>
                    <a:lnTo>
                      <a:pt x="3466" y="1008"/>
                    </a:lnTo>
                    <a:cubicBezTo>
                      <a:pt x="3466" y="1229"/>
                      <a:pt x="3623" y="1386"/>
                      <a:pt x="3812" y="1386"/>
                    </a:cubicBezTo>
                    <a:cubicBezTo>
                      <a:pt x="4033" y="1386"/>
                      <a:pt x="4190" y="1229"/>
                      <a:pt x="4190" y="1008"/>
                    </a:cubicBezTo>
                    <a:lnTo>
                      <a:pt x="4190" y="693"/>
                    </a:lnTo>
                    <a:close/>
                    <a:moveTo>
                      <a:pt x="3812" y="0"/>
                    </a:moveTo>
                    <a:cubicBezTo>
                      <a:pt x="1733" y="0"/>
                      <a:pt x="0" y="1701"/>
                      <a:pt x="0" y="3812"/>
                    </a:cubicBezTo>
                    <a:cubicBezTo>
                      <a:pt x="0" y="5923"/>
                      <a:pt x="1701" y="7656"/>
                      <a:pt x="3812" y="7656"/>
                    </a:cubicBezTo>
                    <a:cubicBezTo>
                      <a:pt x="5923" y="7656"/>
                      <a:pt x="7656" y="5954"/>
                      <a:pt x="7656" y="3812"/>
                    </a:cubicBezTo>
                    <a:cubicBezTo>
                      <a:pt x="7656" y="1733"/>
                      <a:pt x="5954" y="0"/>
                      <a:pt x="38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8576;p48">
                <a:extLst>
                  <a:ext uri="{FF2B5EF4-FFF2-40B4-BE49-F238E27FC236}">
                    <a16:creationId xmlns:a16="http://schemas.microsoft.com/office/drawing/2014/main" id="{02B82E75-50F2-F605-EACB-EE13915497A4}"/>
                  </a:ext>
                </a:extLst>
              </p:cNvPr>
              <p:cNvSpPr/>
              <p:nvPr/>
            </p:nvSpPr>
            <p:spPr>
              <a:xfrm>
                <a:off x="1915750" y="2058450"/>
                <a:ext cx="35475" cy="528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2112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78"/>
                    </a:cubicBezTo>
                    <a:lnTo>
                      <a:pt x="1" y="1733"/>
                    </a:lnTo>
                    <a:cubicBezTo>
                      <a:pt x="1" y="1954"/>
                      <a:pt x="158" y="2111"/>
                      <a:pt x="347" y="2111"/>
                    </a:cubicBezTo>
                    <a:lnTo>
                      <a:pt x="1072" y="2111"/>
                    </a:lnTo>
                    <a:cubicBezTo>
                      <a:pt x="1261" y="2111"/>
                      <a:pt x="1418" y="1954"/>
                      <a:pt x="1418" y="1733"/>
                    </a:cubicBezTo>
                    <a:cubicBezTo>
                      <a:pt x="1418" y="1544"/>
                      <a:pt x="1261" y="1387"/>
                      <a:pt x="1072" y="1387"/>
                    </a:cubicBezTo>
                    <a:lnTo>
                      <a:pt x="725" y="1387"/>
                    </a:lnTo>
                    <a:lnTo>
                      <a:pt x="725" y="378"/>
                    </a:lnTo>
                    <a:cubicBezTo>
                      <a:pt x="725" y="158"/>
                      <a:pt x="568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E0469A8-1638-2EBD-9863-89C17DFB4819}"/>
              </a:ext>
            </a:extLst>
          </p:cNvPr>
          <p:cNvGrpSpPr/>
          <p:nvPr/>
        </p:nvGrpSpPr>
        <p:grpSpPr>
          <a:xfrm>
            <a:off x="1311417" y="4298633"/>
            <a:ext cx="7840018" cy="466556"/>
            <a:chOff x="699417" y="4190633"/>
            <a:chExt cx="7840018" cy="46655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F490F75D-AF3E-DBDB-32CE-F02393B34CAB}"/>
                </a:ext>
              </a:extLst>
            </p:cNvPr>
            <p:cNvGrpSpPr/>
            <p:nvPr/>
          </p:nvGrpSpPr>
          <p:grpSpPr>
            <a:xfrm>
              <a:off x="1341409" y="4190633"/>
              <a:ext cx="7198026" cy="466556"/>
              <a:chOff x="1341409" y="4124833"/>
              <a:chExt cx="7198026" cy="466556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321CD889-0D1C-4204-B9AA-BA58CACF02C5}"/>
                  </a:ext>
                </a:extLst>
              </p:cNvPr>
              <p:cNvSpPr txBox="1"/>
              <p:nvPr/>
            </p:nvSpPr>
            <p:spPr>
              <a:xfrm>
                <a:off x="1341409" y="4124833"/>
                <a:ext cx="4654800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>
                    <a:solidFill>
                      <a:srgbClr val="3D90B9"/>
                    </a:solidFill>
                  </a:rPr>
                  <a:t>Inability to track progress and measure results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CDD43D2C-1232-26DC-0A79-FBF2ACD9B081}"/>
                  </a:ext>
                </a:extLst>
              </p:cNvPr>
              <p:cNvSpPr txBox="1"/>
              <p:nvPr/>
            </p:nvSpPr>
            <p:spPr>
              <a:xfrm>
                <a:off x="1341409" y="4329779"/>
                <a:ext cx="719802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vi-VN"/>
                  <a:t>Traditional way of lesson reviewing make it hard to evaluate learning journey</a:t>
                </a:r>
                <a:endParaRPr lang="en-US"/>
              </a:p>
            </p:txBody>
          </p:sp>
        </p:grpSp>
        <p:grpSp>
          <p:nvGrpSpPr>
            <p:cNvPr id="48" name="Google Shape;8517;p48">
              <a:extLst>
                <a:ext uri="{FF2B5EF4-FFF2-40B4-BE49-F238E27FC236}">
                  <a16:creationId xmlns:a16="http://schemas.microsoft.com/office/drawing/2014/main" id="{A9D31D6A-6451-AE44-9DB6-281A3DD7FDED}"/>
                </a:ext>
              </a:extLst>
            </p:cNvPr>
            <p:cNvGrpSpPr/>
            <p:nvPr/>
          </p:nvGrpSpPr>
          <p:grpSpPr>
            <a:xfrm>
              <a:off x="699417" y="4258930"/>
              <a:ext cx="333452" cy="329962"/>
              <a:chOff x="1049375" y="2318350"/>
              <a:chExt cx="298525" cy="295400"/>
            </a:xfrm>
            <a:solidFill>
              <a:srgbClr val="3D90B9"/>
            </a:solidFill>
          </p:grpSpPr>
          <p:sp>
            <p:nvSpPr>
              <p:cNvPr id="49" name="Google Shape;8518;p48">
                <a:extLst>
                  <a:ext uri="{FF2B5EF4-FFF2-40B4-BE49-F238E27FC236}">
                    <a16:creationId xmlns:a16="http://schemas.microsoft.com/office/drawing/2014/main" id="{A65D3524-6E99-FEF9-1EAA-4A1186559964}"/>
                  </a:ext>
                </a:extLst>
              </p:cNvPr>
              <p:cNvSpPr/>
              <p:nvPr/>
            </p:nvSpPr>
            <p:spPr>
              <a:xfrm>
                <a:off x="1101350" y="2492325"/>
                <a:ext cx="70125" cy="505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21" extrusionOk="0">
                    <a:moveTo>
                      <a:pt x="2473" y="0"/>
                    </a:moveTo>
                    <a:cubicBezTo>
                      <a:pt x="2377" y="0"/>
                      <a:pt x="2273" y="32"/>
                      <a:pt x="2206" y="99"/>
                    </a:cubicBezTo>
                    <a:lnTo>
                      <a:pt x="1072" y="1233"/>
                    </a:lnTo>
                    <a:lnTo>
                      <a:pt x="599" y="761"/>
                    </a:lnTo>
                    <a:cubicBezTo>
                      <a:pt x="536" y="713"/>
                      <a:pt x="449" y="690"/>
                      <a:pt x="363" y="690"/>
                    </a:cubicBezTo>
                    <a:cubicBezTo>
                      <a:pt x="276" y="690"/>
                      <a:pt x="189" y="713"/>
                      <a:pt x="126" y="761"/>
                    </a:cubicBezTo>
                    <a:cubicBezTo>
                      <a:pt x="0" y="887"/>
                      <a:pt x="0" y="1139"/>
                      <a:pt x="126" y="1233"/>
                    </a:cubicBezTo>
                    <a:lnTo>
                      <a:pt x="820" y="1958"/>
                    </a:lnTo>
                    <a:cubicBezTo>
                      <a:pt x="914" y="2021"/>
                      <a:pt x="977" y="2021"/>
                      <a:pt x="1072" y="2021"/>
                    </a:cubicBezTo>
                    <a:cubicBezTo>
                      <a:pt x="1135" y="2021"/>
                      <a:pt x="1261" y="1989"/>
                      <a:pt x="1292" y="1926"/>
                    </a:cubicBezTo>
                    <a:lnTo>
                      <a:pt x="2678" y="540"/>
                    </a:lnTo>
                    <a:cubicBezTo>
                      <a:pt x="2804" y="414"/>
                      <a:pt x="2804" y="162"/>
                      <a:pt x="2678" y="68"/>
                    </a:cubicBezTo>
                    <a:cubicBezTo>
                      <a:pt x="2634" y="24"/>
                      <a:pt x="2557" y="0"/>
                      <a:pt x="24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8519;p48">
                <a:extLst>
                  <a:ext uri="{FF2B5EF4-FFF2-40B4-BE49-F238E27FC236}">
                    <a16:creationId xmlns:a16="http://schemas.microsoft.com/office/drawing/2014/main" id="{D583119F-7526-4B4B-2438-5F2C89372F7C}"/>
                  </a:ext>
                </a:extLst>
              </p:cNvPr>
              <p:cNvSpPr/>
              <p:nvPr/>
            </p:nvSpPr>
            <p:spPr>
              <a:xfrm>
                <a:off x="1101350" y="2440525"/>
                <a:ext cx="70125" cy="51150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6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38"/>
                      <a:pt x="449" y="714"/>
                      <a:pt x="363" y="714"/>
                    </a:cubicBezTo>
                    <a:cubicBezTo>
                      <a:pt x="276" y="714"/>
                      <a:pt x="189" y="738"/>
                      <a:pt x="126" y="785"/>
                    </a:cubicBezTo>
                    <a:cubicBezTo>
                      <a:pt x="0" y="911"/>
                      <a:pt x="0" y="1163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4"/>
                      <a:pt x="1292" y="1951"/>
                    </a:cubicBezTo>
                    <a:lnTo>
                      <a:pt x="2678" y="564"/>
                    </a:lnTo>
                    <a:cubicBezTo>
                      <a:pt x="2804" y="438"/>
                      <a:pt x="2804" y="186"/>
                      <a:pt x="2678" y="92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8520;p48">
                <a:extLst>
                  <a:ext uri="{FF2B5EF4-FFF2-40B4-BE49-F238E27FC236}">
                    <a16:creationId xmlns:a16="http://schemas.microsoft.com/office/drawing/2014/main" id="{474212E7-087B-85E3-7E4B-552868C22407}"/>
                  </a:ext>
                </a:extLst>
              </p:cNvPr>
              <p:cNvSpPr/>
              <p:nvPr/>
            </p:nvSpPr>
            <p:spPr>
              <a:xfrm>
                <a:off x="1101350" y="2388550"/>
                <a:ext cx="70125" cy="51125"/>
              </a:xfrm>
              <a:custGeom>
                <a:avLst/>
                <a:gdLst/>
                <a:ahLst/>
                <a:cxnLst/>
                <a:rect l="l" t="t" r="r" b="b"/>
                <a:pathLst>
                  <a:path w="2805" h="2045" extrusionOk="0">
                    <a:moveTo>
                      <a:pt x="2469" y="1"/>
                    </a:moveTo>
                    <a:cubicBezTo>
                      <a:pt x="2374" y="1"/>
                      <a:pt x="2272" y="40"/>
                      <a:pt x="2206" y="123"/>
                    </a:cubicBezTo>
                    <a:lnTo>
                      <a:pt x="1072" y="1257"/>
                    </a:lnTo>
                    <a:lnTo>
                      <a:pt x="599" y="785"/>
                    </a:lnTo>
                    <a:cubicBezTo>
                      <a:pt x="536" y="722"/>
                      <a:pt x="449" y="690"/>
                      <a:pt x="363" y="690"/>
                    </a:cubicBezTo>
                    <a:cubicBezTo>
                      <a:pt x="276" y="690"/>
                      <a:pt x="189" y="722"/>
                      <a:pt x="126" y="785"/>
                    </a:cubicBezTo>
                    <a:cubicBezTo>
                      <a:pt x="0" y="911"/>
                      <a:pt x="0" y="1131"/>
                      <a:pt x="126" y="1257"/>
                    </a:cubicBezTo>
                    <a:lnTo>
                      <a:pt x="820" y="1982"/>
                    </a:lnTo>
                    <a:cubicBezTo>
                      <a:pt x="914" y="2045"/>
                      <a:pt x="977" y="2045"/>
                      <a:pt x="1072" y="2045"/>
                    </a:cubicBezTo>
                    <a:cubicBezTo>
                      <a:pt x="1135" y="2045"/>
                      <a:pt x="1261" y="2013"/>
                      <a:pt x="1292" y="1919"/>
                    </a:cubicBezTo>
                    <a:lnTo>
                      <a:pt x="2678" y="532"/>
                    </a:lnTo>
                    <a:cubicBezTo>
                      <a:pt x="2804" y="438"/>
                      <a:pt x="2804" y="186"/>
                      <a:pt x="2678" y="91"/>
                    </a:cubicBezTo>
                    <a:cubicBezTo>
                      <a:pt x="2634" y="32"/>
                      <a:pt x="2554" y="1"/>
                      <a:pt x="246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8521;p48">
                <a:extLst>
                  <a:ext uri="{FF2B5EF4-FFF2-40B4-BE49-F238E27FC236}">
                    <a16:creationId xmlns:a16="http://schemas.microsoft.com/office/drawing/2014/main" id="{C4237A73-2C1A-B3C4-1761-804ED2CEE146}"/>
                  </a:ext>
                </a:extLst>
              </p:cNvPr>
              <p:cNvSpPr/>
              <p:nvPr/>
            </p:nvSpPr>
            <p:spPr>
              <a:xfrm>
                <a:off x="1049375" y="2318350"/>
                <a:ext cx="298525" cy="295400"/>
              </a:xfrm>
              <a:custGeom>
                <a:avLst/>
                <a:gdLst/>
                <a:ahLst/>
                <a:cxnLst/>
                <a:rect l="l" t="t" r="r" b="b"/>
                <a:pathLst>
                  <a:path w="11941" h="11816" extrusionOk="0">
                    <a:moveTo>
                      <a:pt x="6963" y="1198"/>
                    </a:moveTo>
                    <a:lnTo>
                      <a:pt x="7876" y="2143"/>
                    </a:lnTo>
                    <a:lnTo>
                      <a:pt x="6963" y="2143"/>
                    </a:lnTo>
                    <a:lnTo>
                      <a:pt x="6963" y="1198"/>
                    </a:lnTo>
                    <a:close/>
                    <a:moveTo>
                      <a:pt x="10286" y="3498"/>
                    </a:moveTo>
                    <a:cubicBezTo>
                      <a:pt x="10373" y="3498"/>
                      <a:pt x="10460" y="3530"/>
                      <a:pt x="10523" y="3593"/>
                    </a:cubicBezTo>
                    <a:lnTo>
                      <a:pt x="10995" y="4065"/>
                    </a:lnTo>
                    <a:cubicBezTo>
                      <a:pt x="11184" y="4223"/>
                      <a:pt x="11184" y="4475"/>
                      <a:pt x="11027" y="4569"/>
                    </a:cubicBezTo>
                    <a:lnTo>
                      <a:pt x="10806" y="4821"/>
                    </a:lnTo>
                    <a:lnTo>
                      <a:pt x="9798" y="3845"/>
                    </a:lnTo>
                    <a:lnTo>
                      <a:pt x="10050" y="3593"/>
                    </a:lnTo>
                    <a:cubicBezTo>
                      <a:pt x="10113" y="3530"/>
                      <a:pt x="10200" y="3498"/>
                      <a:pt x="10286" y="3498"/>
                    </a:cubicBezTo>
                    <a:close/>
                    <a:moveTo>
                      <a:pt x="9294" y="4349"/>
                    </a:moveTo>
                    <a:lnTo>
                      <a:pt x="10271" y="5325"/>
                    </a:lnTo>
                    <a:lnTo>
                      <a:pt x="7845" y="7783"/>
                    </a:lnTo>
                    <a:lnTo>
                      <a:pt x="6868" y="6774"/>
                    </a:lnTo>
                    <a:lnTo>
                      <a:pt x="9294" y="4349"/>
                    </a:lnTo>
                    <a:close/>
                    <a:moveTo>
                      <a:pt x="6585" y="7499"/>
                    </a:moveTo>
                    <a:lnTo>
                      <a:pt x="7183" y="8098"/>
                    </a:lnTo>
                    <a:lnTo>
                      <a:pt x="6427" y="8255"/>
                    </a:lnTo>
                    <a:lnTo>
                      <a:pt x="6585" y="7499"/>
                    </a:lnTo>
                    <a:close/>
                    <a:moveTo>
                      <a:pt x="6994" y="10398"/>
                    </a:moveTo>
                    <a:lnTo>
                      <a:pt x="6994" y="10776"/>
                    </a:lnTo>
                    <a:cubicBezTo>
                      <a:pt x="6994" y="10870"/>
                      <a:pt x="7057" y="10996"/>
                      <a:pt x="7089" y="11122"/>
                    </a:cubicBezTo>
                    <a:lnTo>
                      <a:pt x="1071" y="11122"/>
                    </a:lnTo>
                    <a:cubicBezTo>
                      <a:pt x="882" y="11122"/>
                      <a:pt x="693" y="10965"/>
                      <a:pt x="693" y="10776"/>
                    </a:cubicBezTo>
                    <a:lnTo>
                      <a:pt x="693" y="10398"/>
                    </a:lnTo>
                    <a:close/>
                    <a:moveTo>
                      <a:pt x="6270" y="663"/>
                    </a:moveTo>
                    <a:lnTo>
                      <a:pt x="6270" y="2458"/>
                    </a:lnTo>
                    <a:cubicBezTo>
                      <a:pt x="6270" y="2647"/>
                      <a:pt x="6427" y="2805"/>
                      <a:pt x="6616" y="2805"/>
                    </a:cubicBezTo>
                    <a:lnTo>
                      <a:pt x="8349" y="2805"/>
                    </a:lnTo>
                    <a:lnTo>
                      <a:pt x="8349" y="4286"/>
                    </a:lnTo>
                    <a:lnTo>
                      <a:pt x="6112" y="6554"/>
                    </a:lnTo>
                    <a:cubicBezTo>
                      <a:pt x="6081" y="6585"/>
                      <a:pt x="6018" y="6680"/>
                      <a:pt x="6018" y="6711"/>
                    </a:cubicBezTo>
                    <a:lnTo>
                      <a:pt x="5608" y="8633"/>
                    </a:lnTo>
                    <a:cubicBezTo>
                      <a:pt x="5545" y="8759"/>
                      <a:pt x="5608" y="8885"/>
                      <a:pt x="5671" y="8948"/>
                    </a:cubicBezTo>
                    <a:cubicBezTo>
                      <a:pt x="5742" y="9019"/>
                      <a:pt x="5813" y="9055"/>
                      <a:pt x="5897" y="9055"/>
                    </a:cubicBezTo>
                    <a:cubicBezTo>
                      <a:pt x="5925" y="9055"/>
                      <a:pt x="5955" y="9051"/>
                      <a:pt x="5986" y="9043"/>
                    </a:cubicBezTo>
                    <a:lnTo>
                      <a:pt x="7908" y="8602"/>
                    </a:lnTo>
                    <a:cubicBezTo>
                      <a:pt x="8002" y="8602"/>
                      <a:pt x="8034" y="8570"/>
                      <a:pt x="8065" y="8507"/>
                    </a:cubicBezTo>
                    <a:lnTo>
                      <a:pt x="8349" y="8255"/>
                    </a:lnTo>
                    <a:lnTo>
                      <a:pt x="8349" y="10807"/>
                    </a:lnTo>
                    <a:lnTo>
                      <a:pt x="8380" y="10807"/>
                    </a:lnTo>
                    <a:cubicBezTo>
                      <a:pt x="8380" y="10996"/>
                      <a:pt x="8223" y="11154"/>
                      <a:pt x="8034" y="11154"/>
                    </a:cubicBezTo>
                    <a:cubicBezTo>
                      <a:pt x="7845" y="11154"/>
                      <a:pt x="7687" y="10996"/>
                      <a:pt x="7687" y="10807"/>
                    </a:cubicBezTo>
                    <a:lnTo>
                      <a:pt x="7687" y="10083"/>
                    </a:lnTo>
                    <a:cubicBezTo>
                      <a:pt x="7687" y="9893"/>
                      <a:pt x="7530" y="9736"/>
                      <a:pt x="7309" y="9736"/>
                    </a:cubicBezTo>
                    <a:lnTo>
                      <a:pt x="1386" y="9736"/>
                    </a:lnTo>
                    <a:lnTo>
                      <a:pt x="1386" y="663"/>
                    </a:lnTo>
                    <a:close/>
                    <a:moveTo>
                      <a:pt x="1071" y="1"/>
                    </a:moveTo>
                    <a:cubicBezTo>
                      <a:pt x="882" y="1"/>
                      <a:pt x="693" y="158"/>
                      <a:pt x="693" y="379"/>
                    </a:cubicBezTo>
                    <a:lnTo>
                      <a:pt x="693" y="9736"/>
                    </a:lnTo>
                    <a:lnTo>
                      <a:pt x="347" y="9736"/>
                    </a:lnTo>
                    <a:cubicBezTo>
                      <a:pt x="158" y="9736"/>
                      <a:pt x="0" y="9893"/>
                      <a:pt x="0" y="10083"/>
                    </a:cubicBezTo>
                    <a:lnTo>
                      <a:pt x="0" y="10807"/>
                    </a:lnTo>
                    <a:cubicBezTo>
                      <a:pt x="0" y="11406"/>
                      <a:pt x="473" y="11815"/>
                      <a:pt x="1008" y="11815"/>
                    </a:cubicBezTo>
                    <a:lnTo>
                      <a:pt x="8002" y="11815"/>
                    </a:lnTo>
                    <a:cubicBezTo>
                      <a:pt x="8569" y="11815"/>
                      <a:pt x="9011" y="11343"/>
                      <a:pt x="9011" y="10807"/>
                    </a:cubicBezTo>
                    <a:lnTo>
                      <a:pt x="9011" y="7562"/>
                    </a:lnTo>
                    <a:lnTo>
                      <a:pt x="11499" y="5105"/>
                    </a:lnTo>
                    <a:cubicBezTo>
                      <a:pt x="11940" y="4664"/>
                      <a:pt x="11940" y="4034"/>
                      <a:pt x="11531" y="3593"/>
                    </a:cubicBezTo>
                    <a:lnTo>
                      <a:pt x="11058" y="3120"/>
                    </a:lnTo>
                    <a:cubicBezTo>
                      <a:pt x="10869" y="2931"/>
                      <a:pt x="10609" y="2836"/>
                      <a:pt x="10346" y="2836"/>
                    </a:cubicBezTo>
                    <a:cubicBezTo>
                      <a:pt x="10082" y="2836"/>
                      <a:pt x="9814" y="2931"/>
                      <a:pt x="9609" y="3120"/>
                    </a:cubicBezTo>
                    <a:lnTo>
                      <a:pt x="9105" y="3624"/>
                    </a:lnTo>
                    <a:lnTo>
                      <a:pt x="9105" y="2490"/>
                    </a:lnTo>
                    <a:cubicBezTo>
                      <a:pt x="9105" y="2427"/>
                      <a:pt x="9074" y="2332"/>
                      <a:pt x="8979" y="2269"/>
                    </a:cubicBezTo>
                    <a:lnTo>
                      <a:pt x="6900" y="127"/>
                    </a:lnTo>
                    <a:cubicBezTo>
                      <a:pt x="6805" y="64"/>
                      <a:pt x="6742" y="1"/>
                      <a:pt x="6648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19390765-B6A9-EFD8-5C87-6D6053CD3461}"/>
              </a:ext>
            </a:extLst>
          </p:cNvPr>
          <p:cNvGrpSpPr/>
          <p:nvPr/>
        </p:nvGrpSpPr>
        <p:grpSpPr>
          <a:xfrm>
            <a:off x="1304810" y="2775278"/>
            <a:ext cx="7846625" cy="494077"/>
            <a:chOff x="692810" y="2748462"/>
            <a:chExt cx="7846625" cy="494077"/>
          </a:xfrm>
        </p:grpSpPr>
        <p:grpSp>
          <p:nvGrpSpPr>
            <p:cNvPr id="54" name="Google Shape;6404;p43">
              <a:extLst>
                <a:ext uri="{FF2B5EF4-FFF2-40B4-BE49-F238E27FC236}">
                  <a16:creationId xmlns:a16="http://schemas.microsoft.com/office/drawing/2014/main" id="{DBDF9AA9-3DF7-EEC9-9C83-86AE370E8129}"/>
                </a:ext>
              </a:extLst>
            </p:cNvPr>
            <p:cNvGrpSpPr/>
            <p:nvPr/>
          </p:nvGrpSpPr>
          <p:grpSpPr>
            <a:xfrm>
              <a:off x="692810" y="2828872"/>
              <a:ext cx="346667" cy="333257"/>
              <a:chOff x="-31889075" y="2658950"/>
              <a:chExt cx="302475" cy="290775"/>
            </a:xfrm>
            <a:solidFill>
              <a:srgbClr val="A8DBA7"/>
            </a:solidFill>
          </p:grpSpPr>
          <p:sp>
            <p:nvSpPr>
              <p:cNvPr id="55" name="Google Shape;6405;p43">
                <a:extLst>
                  <a:ext uri="{FF2B5EF4-FFF2-40B4-BE49-F238E27FC236}">
                    <a16:creationId xmlns:a16="http://schemas.microsoft.com/office/drawing/2014/main" id="{3431F8E6-8C18-56EE-0C70-AED9FDA3B300}"/>
                  </a:ext>
                </a:extLst>
              </p:cNvPr>
              <p:cNvSpPr/>
              <p:nvPr/>
            </p:nvSpPr>
            <p:spPr>
              <a:xfrm>
                <a:off x="-31889075" y="2658950"/>
                <a:ext cx="302475" cy="290775"/>
              </a:xfrm>
              <a:custGeom>
                <a:avLst/>
                <a:gdLst/>
                <a:ahLst/>
                <a:cxnLst/>
                <a:rect l="l" t="t" r="r" b="b"/>
                <a:pathLst>
                  <a:path w="12099" h="11631" extrusionOk="0">
                    <a:moveTo>
                      <a:pt x="10555" y="712"/>
                    </a:moveTo>
                    <a:lnTo>
                      <a:pt x="11153" y="1310"/>
                    </a:lnTo>
                    <a:lnTo>
                      <a:pt x="10051" y="3138"/>
                    </a:lnTo>
                    <a:lnTo>
                      <a:pt x="8728" y="1814"/>
                    </a:lnTo>
                    <a:lnTo>
                      <a:pt x="10555" y="712"/>
                    </a:lnTo>
                    <a:close/>
                    <a:moveTo>
                      <a:pt x="8665" y="2696"/>
                    </a:moveTo>
                    <a:lnTo>
                      <a:pt x="9137" y="3169"/>
                    </a:lnTo>
                    <a:lnTo>
                      <a:pt x="7278" y="4996"/>
                    </a:lnTo>
                    <a:lnTo>
                      <a:pt x="6806" y="4524"/>
                    </a:lnTo>
                    <a:lnTo>
                      <a:pt x="8665" y="2696"/>
                    </a:lnTo>
                    <a:close/>
                    <a:moveTo>
                      <a:pt x="3022" y="640"/>
                    </a:moveTo>
                    <a:cubicBezTo>
                      <a:pt x="3549" y="640"/>
                      <a:pt x="4066" y="847"/>
                      <a:pt x="4443" y="1247"/>
                    </a:cubicBezTo>
                    <a:cubicBezTo>
                      <a:pt x="5010" y="1783"/>
                      <a:pt x="5199" y="2602"/>
                      <a:pt x="4915" y="3358"/>
                    </a:cubicBezTo>
                    <a:cubicBezTo>
                      <a:pt x="4884" y="3484"/>
                      <a:pt x="4915" y="3642"/>
                      <a:pt x="5010" y="3705"/>
                    </a:cubicBezTo>
                    <a:lnTo>
                      <a:pt x="8160" y="6855"/>
                    </a:lnTo>
                    <a:cubicBezTo>
                      <a:pt x="8208" y="6926"/>
                      <a:pt x="8308" y="6961"/>
                      <a:pt x="8409" y="6961"/>
                    </a:cubicBezTo>
                    <a:cubicBezTo>
                      <a:pt x="8442" y="6961"/>
                      <a:pt x="8476" y="6957"/>
                      <a:pt x="8507" y="6950"/>
                    </a:cubicBezTo>
                    <a:cubicBezTo>
                      <a:pt x="8741" y="6862"/>
                      <a:pt x="8981" y="6819"/>
                      <a:pt x="9217" y="6819"/>
                    </a:cubicBezTo>
                    <a:cubicBezTo>
                      <a:pt x="9743" y="6819"/>
                      <a:pt x="10248" y="7031"/>
                      <a:pt x="10618" y="7422"/>
                    </a:cubicBezTo>
                    <a:cubicBezTo>
                      <a:pt x="11153" y="7926"/>
                      <a:pt x="11342" y="8682"/>
                      <a:pt x="11153" y="9375"/>
                    </a:cubicBezTo>
                    <a:lnTo>
                      <a:pt x="10240" y="8493"/>
                    </a:lnTo>
                    <a:cubicBezTo>
                      <a:pt x="10035" y="8289"/>
                      <a:pt x="9767" y="8186"/>
                      <a:pt x="9503" y="8186"/>
                    </a:cubicBezTo>
                    <a:cubicBezTo>
                      <a:pt x="9240" y="8186"/>
                      <a:pt x="8980" y="8289"/>
                      <a:pt x="8791" y="8493"/>
                    </a:cubicBezTo>
                    <a:cubicBezTo>
                      <a:pt x="8381" y="8871"/>
                      <a:pt x="8381" y="9533"/>
                      <a:pt x="8791" y="9943"/>
                    </a:cubicBezTo>
                    <a:lnTo>
                      <a:pt x="9673" y="10856"/>
                    </a:lnTo>
                    <a:cubicBezTo>
                      <a:pt x="9498" y="10904"/>
                      <a:pt x="9318" y="10928"/>
                      <a:pt x="9140" y="10928"/>
                    </a:cubicBezTo>
                    <a:cubicBezTo>
                      <a:pt x="8614" y="10928"/>
                      <a:pt x="8096" y="10721"/>
                      <a:pt x="7719" y="10321"/>
                    </a:cubicBezTo>
                    <a:cubicBezTo>
                      <a:pt x="7152" y="9785"/>
                      <a:pt x="6963" y="8966"/>
                      <a:pt x="7247" y="8210"/>
                    </a:cubicBezTo>
                    <a:cubicBezTo>
                      <a:pt x="7278" y="8084"/>
                      <a:pt x="7247" y="7926"/>
                      <a:pt x="7152" y="7863"/>
                    </a:cubicBezTo>
                    <a:lnTo>
                      <a:pt x="4002" y="4713"/>
                    </a:lnTo>
                    <a:cubicBezTo>
                      <a:pt x="3960" y="4629"/>
                      <a:pt x="3876" y="4587"/>
                      <a:pt x="3787" y="4587"/>
                    </a:cubicBezTo>
                    <a:cubicBezTo>
                      <a:pt x="3743" y="4587"/>
                      <a:pt x="3697" y="4597"/>
                      <a:pt x="3655" y="4618"/>
                    </a:cubicBezTo>
                    <a:cubicBezTo>
                      <a:pt x="3421" y="4706"/>
                      <a:pt x="3181" y="4749"/>
                      <a:pt x="2945" y="4749"/>
                    </a:cubicBezTo>
                    <a:cubicBezTo>
                      <a:pt x="2419" y="4749"/>
                      <a:pt x="1914" y="4537"/>
                      <a:pt x="1544" y="4146"/>
                    </a:cubicBezTo>
                    <a:cubicBezTo>
                      <a:pt x="1009" y="3642"/>
                      <a:pt x="820" y="2885"/>
                      <a:pt x="1009" y="2192"/>
                    </a:cubicBezTo>
                    <a:lnTo>
                      <a:pt x="1009" y="2192"/>
                    </a:lnTo>
                    <a:lnTo>
                      <a:pt x="1922" y="3075"/>
                    </a:lnTo>
                    <a:cubicBezTo>
                      <a:pt x="2127" y="3279"/>
                      <a:pt x="2395" y="3382"/>
                      <a:pt x="2659" y="3382"/>
                    </a:cubicBezTo>
                    <a:cubicBezTo>
                      <a:pt x="2923" y="3382"/>
                      <a:pt x="3183" y="3279"/>
                      <a:pt x="3372" y="3075"/>
                    </a:cubicBezTo>
                    <a:cubicBezTo>
                      <a:pt x="3781" y="2696"/>
                      <a:pt x="3781" y="2035"/>
                      <a:pt x="3372" y="1625"/>
                    </a:cubicBezTo>
                    <a:lnTo>
                      <a:pt x="2490" y="712"/>
                    </a:lnTo>
                    <a:cubicBezTo>
                      <a:pt x="2665" y="664"/>
                      <a:pt x="2844" y="640"/>
                      <a:pt x="3022" y="640"/>
                    </a:cubicBezTo>
                    <a:close/>
                    <a:moveTo>
                      <a:pt x="4380" y="6036"/>
                    </a:moveTo>
                    <a:lnTo>
                      <a:pt x="5829" y="7485"/>
                    </a:lnTo>
                    <a:lnTo>
                      <a:pt x="2679" y="10636"/>
                    </a:lnTo>
                    <a:cubicBezTo>
                      <a:pt x="2474" y="10840"/>
                      <a:pt x="2206" y="10943"/>
                      <a:pt x="1942" y="10943"/>
                    </a:cubicBezTo>
                    <a:cubicBezTo>
                      <a:pt x="1678" y="10943"/>
                      <a:pt x="1418" y="10840"/>
                      <a:pt x="1229" y="10636"/>
                    </a:cubicBezTo>
                    <a:cubicBezTo>
                      <a:pt x="820" y="10226"/>
                      <a:pt x="820" y="9596"/>
                      <a:pt x="1229" y="9186"/>
                    </a:cubicBezTo>
                    <a:lnTo>
                      <a:pt x="4380" y="6036"/>
                    </a:lnTo>
                    <a:close/>
                    <a:moveTo>
                      <a:pt x="2915" y="1"/>
                    </a:moveTo>
                    <a:cubicBezTo>
                      <a:pt x="2465" y="1"/>
                      <a:pt x="2014" y="112"/>
                      <a:pt x="1607" y="334"/>
                    </a:cubicBezTo>
                    <a:cubicBezTo>
                      <a:pt x="1544" y="365"/>
                      <a:pt x="1450" y="491"/>
                      <a:pt x="1450" y="554"/>
                    </a:cubicBezTo>
                    <a:cubicBezTo>
                      <a:pt x="1450" y="680"/>
                      <a:pt x="1481" y="775"/>
                      <a:pt x="1544" y="838"/>
                    </a:cubicBezTo>
                    <a:lnTo>
                      <a:pt x="2836" y="2129"/>
                    </a:lnTo>
                    <a:cubicBezTo>
                      <a:pt x="2962" y="2255"/>
                      <a:pt x="2962" y="2507"/>
                      <a:pt x="2836" y="2602"/>
                    </a:cubicBezTo>
                    <a:cubicBezTo>
                      <a:pt x="2773" y="2665"/>
                      <a:pt x="2686" y="2696"/>
                      <a:pt x="2600" y="2696"/>
                    </a:cubicBezTo>
                    <a:cubicBezTo>
                      <a:pt x="2513" y="2696"/>
                      <a:pt x="2427" y="2665"/>
                      <a:pt x="2364" y="2602"/>
                    </a:cubicBezTo>
                    <a:lnTo>
                      <a:pt x="1072" y="1310"/>
                    </a:lnTo>
                    <a:cubicBezTo>
                      <a:pt x="1001" y="1239"/>
                      <a:pt x="912" y="1204"/>
                      <a:pt x="846" y="1204"/>
                    </a:cubicBezTo>
                    <a:cubicBezTo>
                      <a:pt x="824" y="1204"/>
                      <a:pt x="804" y="1208"/>
                      <a:pt x="788" y="1216"/>
                    </a:cubicBezTo>
                    <a:cubicBezTo>
                      <a:pt x="662" y="1216"/>
                      <a:pt x="599" y="1310"/>
                      <a:pt x="536" y="1373"/>
                    </a:cubicBezTo>
                    <a:cubicBezTo>
                      <a:pt x="1" y="2413"/>
                      <a:pt x="127" y="3736"/>
                      <a:pt x="1009" y="4618"/>
                    </a:cubicBezTo>
                    <a:cubicBezTo>
                      <a:pt x="1549" y="5135"/>
                      <a:pt x="2230" y="5407"/>
                      <a:pt x="2934" y="5407"/>
                    </a:cubicBezTo>
                    <a:cubicBezTo>
                      <a:pt x="3173" y="5407"/>
                      <a:pt x="3415" y="5375"/>
                      <a:pt x="3655" y="5311"/>
                    </a:cubicBezTo>
                    <a:lnTo>
                      <a:pt x="3907" y="5563"/>
                    </a:lnTo>
                    <a:lnTo>
                      <a:pt x="757" y="8714"/>
                    </a:lnTo>
                    <a:cubicBezTo>
                      <a:pt x="64" y="9344"/>
                      <a:pt x="64" y="10447"/>
                      <a:pt x="757" y="11108"/>
                    </a:cubicBezTo>
                    <a:cubicBezTo>
                      <a:pt x="1088" y="11455"/>
                      <a:pt x="1521" y="11628"/>
                      <a:pt x="1954" y="11628"/>
                    </a:cubicBezTo>
                    <a:cubicBezTo>
                      <a:pt x="2387" y="11628"/>
                      <a:pt x="2820" y="11455"/>
                      <a:pt x="3151" y="11108"/>
                    </a:cubicBezTo>
                    <a:lnTo>
                      <a:pt x="6302" y="7958"/>
                    </a:lnTo>
                    <a:lnTo>
                      <a:pt x="6522" y="8210"/>
                    </a:lnTo>
                    <a:cubicBezTo>
                      <a:pt x="6302" y="9155"/>
                      <a:pt x="6522" y="10132"/>
                      <a:pt x="7247" y="10825"/>
                    </a:cubicBezTo>
                    <a:cubicBezTo>
                      <a:pt x="7765" y="11362"/>
                      <a:pt x="8469" y="11630"/>
                      <a:pt x="9169" y="11630"/>
                    </a:cubicBezTo>
                    <a:cubicBezTo>
                      <a:pt x="9618" y="11630"/>
                      <a:pt x="10066" y="11519"/>
                      <a:pt x="10460" y="11297"/>
                    </a:cubicBezTo>
                    <a:cubicBezTo>
                      <a:pt x="10555" y="11266"/>
                      <a:pt x="10618" y="11140"/>
                      <a:pt x="10618" y="11077"/>
                    </a:cubicBezTo>
                    <a:cubicBezTo>
                      <a:pt x="10618" y="11014"/>
                      <a:pt x="10586" y="10888"/>
                      <a:pt x="10555" y="10793"/>
                    </a:cubicBezTo>
                    <a:lnTo>
                      <a:pt x="9263" y="9501"/>
                    </a:lnTo>
                    <a:cubicBezTo>
                      <a:pt x="9137" y="9375"/>
                      <a:pt x="9137" y="9155"/>
                      <a:pt x="9263" y="9029"/>
                    </a:cubicBezTo>
                    <a:cubicBezTo>
                      <a:pt x="9310" y="8966"/>
                      <a:pt x="9397" y="8934"/>
                      <a:pt x="9488" y="8934"/>
                    </a:cubicBezTo>
                    <a:cubicBezTo>
                      <a:pt x="9578" y="8934"/>
                      <a:pt x="9673" y="8966"/>
                      <a:pt x="9736" y="9029"/>
                    </a:cubicBezTo>
                    <a:lnTo>
                      <a:pt x="11027" y="10321"/>
                    </a:lnTo>
                    <a:cubicBezTo>
                      <a:pt x="11075" y="10392"/>
                      <a:pt x="11157" y="10427"/>
                      <a:pt x="11236" y="10427"/>
                    </a:cubicBezTo>
                    <a:cubicBezTo>
                      <a:pt x="11262" y="10427"/>
                      <a:pt x="11287" y="10423"/>
                      <a:pt x="11311" y="10415"/>
                    </a:cubicBezTo>
                    <a:cubicBezTo>
                      <a:pt x="11405" y="10415"/>
                      <a:pt x="11500" y="10321"/>
                      <a:pt x="11532" y="10258"/>
                    </a:cubicBezTo>
                    <a:cubicBezTo>
                      <a:pt x="12099" y="9218"/>
                      <a:pt x="11973" y="7895"/>
                      <a:pt x="11059" y="7013"/>
                    </a:cubicBezTo>
                    <a:cubicBezTo>
                      <a:pt x="10542" y="6496"/>
                      <a:pt x="9850" y="6224"/>
                      <a:pt x="9139" y="6224"/>
                    </a:cubicBezTo>
                    <a:cubicBezTo>
                      <a:pt x="8897" y="6224"/>
                      <a:pt x="8653" y="6255"/>
                      <a:pt x="8413" y="6320"/>
                    </a:cubicBezTo>
                    <a:lnTo>
                      <a:pt x="7719" y="5595"/>
                    </a:lnTo>
                    <a:lnTo>
                      <a:pt x="9578" y="3736"/>
                    </a:lnTo>
                    <a:lnTo>
                      <a:pt x="9799" y="3988"/>
                    </a:lnTo>
                    <a:cubicBezTo>
                      <a:pt x="9867" y="4056"/>
                      <a:pt x="9958" y="4089"/>
                      <a:pt x="10051" y="4089"/>
                    </a:cubicBezTo>
                    <a:cubicBezTo>
                      <a:pt x="10172" y="4089"/>
                      <a:pt x="10294" y="4032"/>
                      <a:pt x="10366" y="3925"/>
                    </a:cubicBezTo>
                    <a:lnTo>
                      <a:pt x="11815" y="1499"/>
                    </a:lnTo>
                    <a:cubicBezTo>
                      <a:pt x="11878" y="1373"/>
                      <a:pt x="11878" y="1184"/>
                      <a:pt x="11784" y="1090"/>
                    </a:cubicBezTo>
                    <a:lnTo>
                      <a:pt x="10775" y="82"/>
                    </a:lnTo>
                    <a:cubicBezTo>
                      <a:pt x="10723" y="30"/>
                      <a:pt x="10652" y="6"/>
                      <a:pt x="10573" y="6"/>
                    </a:cubicBezTo>
                    <a:cubicBezTo>
                      <a:pt x="10507" y="6"/>
                      <a:pt x="10437" y="22"/>
                      <a:pt x="10366" y="50"/>
                    </a:cubicBezTo>
                    <a:lnTo>
                      <a:pt x="7940" y="1499"/>
                    </a:lnTo>
                    <a:cubicBezTo>
                      <a:pt x="7751" y="1625"/>
                      <a:pt x="7719" y="1909"/>
                      <a:pt x="7877" y="2066"/>
                    </a:cubicBezTo>
                    <a:lnTo>
                      <a:pt x="8097" y="2287"/>
                    </a:lnTo>
                    <a:lnTo>
                      <a:pt x="6270" y="4146"/>
                    </a:lnTo>
                    <a:lnTo>
                      <a:pt x="5546" y="3421"/>
                    </a:lnTo>
                    <a:cubicBezTo>
                      <a:pt x="5798" y="2476"/>
                      <a:pt x="5546" y="1499"/>
                      <a:pt x="4852" y="806"/>
                    </a:cubicBezTo>
                    <a:cubicBezTo>
                      <a:pt x="4315" y="269"/>
                      <a:pt x="3615" y="1"/>
                      <a:pt x="2915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6406;p43">
                <a:extLst>
                  <a:ext uri="{FF2B5EF4-FFF2-40B4-BE49-F238E27FC236}">
                    <a16:creationId xmlns:a16="http://schemas.microsoft.com/office/drawing/2014/main" id="{A50B5CF9-9C97-109B-2B16-99AC26CDBB8B}"/>
                  </a:ext>
                </a:extLst>
              </p:cNvPr>
              <p:cNvSpPr/>
              <p:nvPr/>
            </p:nvSpPr>
            <p:spPr>
              <a:xfrm>
                <a:off x="-31838650" y="2838200"/>
                <a:ext cx="70100" cy="68550"/>
              </a:xfrm>
              <a:custGeom>
                <a:avLst/>
                <a:gdLst/>
                <a:ahLst/>
                <a:cxnLst/>
                <a:rect l="l" t="t" r="r" b="b"/>
                <a:pathLst>
                  <a:path w="2804" h="2742" extrusionOk="0">
                    <a:moveTo>
                      <a:pt x="2430" y="0"/>
                    </a:moveTo>
                    <a:cubicBezTo>
                      <a:pt x="2339" y="0"/>
                      <a:pt x="2253" y="32"/>
                      <a:pt x="2205" y="95"/>
                    </a:cubicBezTo>
                    <a:lnTo>
                      <a:pt x="95" y="2174"/>
                    </a:lnTo>
                    <a:cubicBezTo>
                      <a:pt x="0" y="2300"/>
                      <a:pt x="0" y="2521"/>
                      <a:pt x="95" y="2647"/>
                    </a:cubicBezTo>
                    <a:cubicBezTo>
                      <a:pt x="158" y="2710"/>
                      <a:pt x="236" y="2741"/>
                      <a:pt x="319" y="2741"/>
                    </a:cubicBezTo>
                    <a:cubicBezTo>
                      <a:pt x="402" y="2741"/>
                      <a:pt x="488" y="2710"/>
                      <a:pt x="567" y="2647"/>
                    </a:cubicBezTo>
                    <a:lnTo>
                      <a:pt x="2678" y="567"/>
                    </a:lnTo>
                    <a:cubicBezTo>
                      <a:pt x="2804" y="441"/>
                      <a:pt x="2804" y="221"/>
                      <a:pt x="2678" y="95"/>
                    </a:cubicBezTo>
                    <a:cubicBezTo>
                      <a:pt x="2615" y="32"/>
                      <a:pt x="2520" y="0"/>
                      <a:pt x="243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E1D05102-9F80-A9FC-26F6-C33ACE922491}"/>
                </a:ext>
              </a:extLst>
            </p:cNvPr>
            <p:cNvGrpSpPr/>
            <p:nvPr/>
          </p:nvGrpSpPr>
          <p:grpSpPr>
            <a:xfrm>
              <a:off x="1341409" y="2748462"/>
              <a:ext cx="7198026" cy="494077"/>
              <a:chOff x="1341409" y="2842018"/>
              <a:chExt cx="7198026" cy="49407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12AE4AD-E828-3DAB-2BBA-9E4ADE10D784}"/>
                  </a:ext>
                </a:extLst>
              </p:cNvPr>
              <p:cNvSpPr txBox="1"/>
              <p:nvPr/>
            </p:nvSpPr>
            <p:spPr>
              <a:xfrm>
                <a:off x="1341409" y="2842018"/>
                <a:ext cx="4653116" cy="276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200" b="1">
                    <a:solidFill>
                      <a:srgbClr val="A8DBA7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/>
                  <a:t>Lack of a personalized learning experience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A5A9EB2-C93F-6A72-1FBC-7C34965EA912}"/>
                  </a:ext>
                </a:extLst>
              </p:cNvPr>
              <p:cNvSpPr txBox="1"/>
              <p:nvPr/>
            </p:nvSpPr>
            <p:spPr>
              <a:xfrm>
                <a:off x="1341409" y="3074485"/>
                <a:ext cx="719802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defRPr>
                </a:lvl1pPr>
              </a:lstStyle>
              <a:p>
                <a:r>
                  <a:rPr lang="vi-VN"/>
                  <a:t>Resources is unsynchronous make learning process cannot meet user needs</a:t>
                </a:r>
                <a:endParaRPr lang="en-US"/>
              </a:p>
            </p:txBody>
          </p:sp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196BE895-C3DB-CC94-BB04-DF25B0C3E849}"/>
              </a:ext>
            </a:extLst>
          </p:cNvPr>
          <p:cNvGrpSpPr/>
          <p:nvPr/>
        </p:nvGrpSpPr>
        <p:grpSpPr>
          <a:xfrm>
            <a:off x="1306646" y="2033445"/>
            <a:ext cx="7844789" cy="468166"/>
            <a:chOff x="694646" y="2033445"/>
            <a:chExt cx="7844789" cy="468166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8719A1CD-7E1B-3FB7-E487-36948C112737}"/>
                </a:ext>
              </a:extLst>
            </p:cNvPr>
            <p:cNvGrpSpPr/>
            <p:nvPr/>
          </p:nvGrpSpPr>
          <p:grpSpPr>
            <a:xfrm>
              <a:off x="1341409" y="2033445"/>
              <a:ext cx="7198026" cy="468166"/>
              <a:chOff x="1341409" y="1998012"/>
              <a:chExt cx="7198026" cy="46816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AE6066B-08C4-D400-2401-7F1FB244B3E6}"/>
                  </a:ext>
                </a:extLst>
              </p:cNvPr>
              <p:cNvSpPr txBox="1"/>
              <p:nvPr/>
            </p:nvSpPr>
            <p:spPr>
              <a:xfrm>
                <a:off x="1341410" y="1998012"/>
                <a:ext cx="4608870" cy="2539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marL="0" indent="0">
                  <a:buClr>
                    <a:schemeClr val="dk1"/>
                  </a:buClr>
                  <a:buSzPts val="1100"/>
                  <a:buNone/>
                  <a:defRPr sz="1050" b="1">
                    <a:solidFill>
                      <a:schemeClr val="accent4"/>
                    </a:solidFill>
                    <a:latin typeface="Montserrat" panose="00000500000000000000" pitchFamily="2" charset="0"/>
                    <a:ea typeface="Lato Light"/>
                    <a:cs typeface="Lato Light"/>
                  </a:defRPr>
                </a:lvl1pPr>
              </a:lstStyle>
              <a:p>
                <a:r>
                  <a:rPr lang="en-US" sz="1200">
                    <a:solidFill>
                      <a:srgbClr val="D0F09F"/>
                    </a:solidFill>
                  </a:rPr>
                  <a:t>Inefficient note-taking and organization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180F386-50EE-5569-960A-1344CB860245}"/>
                  </a:ext>
                </a:extLst>
              </p:cNvPr>
              <p:cNvSpPr txBox="1"/>
              <p:nvPr/>
            </p:nvSpPr>
            <p:spPr>
              <a:xfrm>
                <a:off x="1341409" y="2204568"/>
                <a:ext cx="7198026" cy="2616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vi-VN"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Read file in one app and take note in another app, notes are stored </a:t>
                </a:r>
                <a:r>
                  <a:rPr lang="en-US" sz="1100">
                    <a:solidFill>
                      <a:schemeClr val="bg1">
                        <a:lumMod val="75000"/>
                      </a:schemeClr>
                    </a:solidFill>
                    <a:latin typeface="Montserrat" panose="00000500000000000000" pitchFamily="2" charset="0"/>
                  </a:rPr>
                  <a:t>distributedly</a:t>
                </a:r>
              </a:p>
            </p:txBody>
          </p:sp>
        </p:grpSp>
        <p:sp>
          <p:nvSpPr>
            <p:cNvPr id="65" name="Google Shape;6077;p42">
              <a:extLst>
                <a:ext uri="{FF2B5EF4-FFF2-40B4-BE49-F238E27FC236}">
                  <a16:creationId xmlns:a16="http://schemas.microsoft.com/office/drawing/2014/main" id="{7507227F-B07A-C9FD-EB90-5CFE4907E53C}"/>
                </a:ext>
              </a:extLst>
            </p:cNvPr>
            <p:cNvSpPr/>
            <p:nvPr/>
          </p:nvSpPr>
          <p:spPr>
            <a:xfrm>
              <a:off x="694646" y="2095462"/>
              <a:ext cx="342995" cy="344133"/>
            </a:xfrm>
            <a:custGeom>
              <a:avLst/>
              <a:gdLst/>
              <a:ahLst/>
              <a:cxnLst/>
              <a:rect l="l" t="t" r="r" b="b"/>
              <a:pathLst>
                <a:path w="12666" h="12708" extrusionOk="0">
                  <a:moveTo>
                    <a:pt x="6347" y="841"/>
                  </a:moveTo>
                  <a:cubicBezTo>
                    <a:pt x="6876" y="841"/>
                    <a:pt x="7350" y="1172"/>
                    <a:pt x="7530" y="1712"/>
                  </a:cubicBezTo>
                  <a:cubicBezTo>
                    <a:pt x="7719" y="2405"/>
                    <a:pt x="7372" y="3067"/>
                    <a:pt x="6679" y="3256"/>
                  </a:cubicBezTo>
                  <a:cubicBezTo>
                    <a:pt x="6569" y="3289"/>
                    <a:pt x="6457" y="3305"/>
                    <a:pt x="6345" y="3305"/>
                  </a:cubicBezTo>
                  <a:cubicBezTo>
                    <a:pt x="5822" y="3305"/>
                    <a:pt x="5323" y="2956"/>
                    <a:pt x="5167" y="2437"/>
                  </a:cubicBezTo>
                  <a:cubicBezTo>
                    <a:pt x="4947" y="1775"/>
                    <a:pt x="5325" y="1082"/>
                    <a:pt x="5986" y="893"/>
                  </a:cubicBezTo>
                  <a:cubicBezTo>
                    <a:pt x="6108" y="858"/>
                    <a:pt x="6229" y="841"/>
                    <a:pt x="6347" y="841"/>
                  </a:cubicBezTo>
                  <a:close/>
                  <a:moveTo>
                    <a:pt x="6353" y="5919"/>
                  </a:moveTo>
                  <a:cubicBezTo>
                    <a:pt x="7021" y="5919"/>
                    <a:pt x="7624" y="6459"/>
                    <a:pt x="7624" y="7162"/>
                  </a:cubicBezTo>
                  <a:cubicBezTo>
                    <a:pt x="7593" y="7698"/>
                    <a:pt x="7215" y="8170"/>
                    <a:pt x="6742" y="8328"/>
                  </a:cubicBezTo>
                  <a:cubicBezTo>
                    <a:pt x="6608" y="8371"/>
                    <a:pt x="6474" y="8391"/>
                    <a:pt x="6345" y="8391"/>
                  </a:cubicBezTo>
                  <a:cubicBezTo>
                    <a:pt x="5810" y="8391"/>
                    <a:pt x="5351" y="8042"/>
                    <a:pt x="5199" y="7509"/>
                  </a:cubicBezTo>
                  <a:cubicBezTo>
                    <a:pt x="5010" y="6847"/>
                    <a:pt x="5356" y="6186"/>
                    <a:pt x="6018" y="5965"/>
                  </a:cubicBezTo>
                  <a:cubicBezTo>
                    <a:pt x="6130" y="5934"/>
                    <a:pt x="6242" y="5919"/>
                    <a:pt x="6353" y="5919"/>
                  </a:cubicBezTo>
                  <a:close/>
                  <a:moveTo>
                    <a:pt x="2079" y="9351"/>
                  </a:moveTo>
                  <a:cubicBezTo>
                    <a:pt x="2744" y="9351"/>
                    <a:pt x="3340" y="9871"/>
                    <a:pt x="3340" y="10596"/>
                  </a:cubicBezTo>
                  <a:cubicBezTo>
                    <a:pt x="3308" y="11163"/>
                    <a:pt x="2962" y="11604"/>
                    <a:pt x="2426" y="11762"/>
                  </a:cubicBezTo>
                  <a:cubicBezTo>
                    <a:pt x="2305" y="11797"/>
                    <a:pt x="2183" y="11813"/>
                    <a:pt x="2065" y="11813"/>
                  </a:cubicBezTo>
                  <a:cubicBezTo>
                    <a:pt x="1538" y="11813"/>
                    <a:pt x="1068" y="11483"/>
                    <a:pt x="914" y="10943"/>
                  </a:cubicBezTo>
                  <a:cubicBezTo>
                    <a:pt x="693" y="10281"/>
                    <a:pt x="1071" y="9588"/>
                    <a:pt x="1733" y="9399"/>
                  </a:cubicBezTo>
                  <a:cubicBezTo>
                    <a:pt x="1849" y="9367"/>
                    <a:pt x="1965" y="9351"/>
                    <a:pt x="2079" y="9351"/>
                  </a:cubicBezTo>
                  <a:close/>
                  <a:moveTo>
                    <a:pt x="10617" y="9351"/>
                  </a:moveTo>
                  <a:cubicBezTo>
                    <a:pt x="11281" y="9351"/>
                    <a:pt x="11878" y="9871"/>
                    <a:pt x="11878" y="10596"/>
                  </a:cubicBezTo>
                  <a:cubicBezTo>
                    <a:pt x="11846" y="11163"/>
                    <a:pt x="11500" y="11604"/>
                    <a:pt x="10995" y="11762"/>
                  </a:cubicBezTo>
                  <a:cubicBezTo>
                    <a:pt x="10868" y="11797"/>
                    <a:pt x="10742" y="11813"/>
                    <a:pt x="10620" y="11813"/>
                  </a:cubicBezTo>
                  <a:cubicBezTo>
                    <a:pt x="10076" y="11813"/>
                    <a:pt x="9606" y="11483"/>
                    <a:pt x="9452" y="10943"/>
                  </a:cubicBezTo>
                  <a:cubicBezTo>
                    <a:pt x="9263" y="10281"/>
                    <a:pt x="9609" y="9588"/>
                    <a:pt x="10271" y="9399"/>
                  </a:cubicBezTo>
                  <a:cubicBezTo>
                    <a:pt x="10387" y="9367"/>
                    <a:pt x="10503" y="9351"/>
                    <a:pt x="10617" y="9351"/>
                  </a:cubicBezTo>
                  <a:close/>
                  <a:moveTo>
                    <a:pt x="6344" y="0"/>
                  </a:moveTo>
                  <a:cubicBezTo>
                    <a:pt x="5677" y="0"/>
                    <a:pt x="5021" y="308"/>
                    <a:pt x="4631" y="893"/>
                  </a:cubicBezTo>
                  <a:cubicBezTo>
                    <a:pt x="3812" y="2122"/>
                    <a:pt x="4474" y="3760"/>
                    <a:pt x="5955" y="4075"/>
                  </a:cubicBezTo>
                  <a:lnTo>
                    <a:pt x="5955" y="5146"/>
                  </a:lnTo>
                  <a:cubicBezTo>
                    <a:pt x="4600" y="5430"/>
                    <a:pt x="3907" y="6910"/>
                    <a:pt x="4537" y="8107"/>
                  </a:cubicBezTo>
                  <a:lnTo>
                    <a:pt x="3434" y="9021"/>
                  </a:lnTo>
                  <a:cubicBezTo>
                    <a:pt x="3025" y="8706"/>
                    <a:pt x="2584" y="8548"/>
                    <a:pt x="2080" y="8548"/>
                  </a:cubicBezTo>
                  <a:cubicBezTo>
                    <a:pt x="945" y="8548"/>
                    <a:pt x="0" y="9494"/>
                    <a:pt x="0" y="10628"/>
                  </a:cubicBezTo>
                  <a:cubicBezTo>
                    <a:pt x="0" y="11762"/>
                    <a:pt x="945" y="12707"/>
                    <a:pt x="2080" y="12707"/>
                  </a:cubicBezTo>
                  <a:cubicBezTo>
                    <a:pt x="3214" y="12707"/>
                    <a:pt x="4159" y="11793"/>
                    <a:pt x="4159" y="10628"/>
                  </a:cubicBezTo>
                  <a:cubicBezTo>
                    <a:pt x="4159" y="10281"/>
                    <a:pt x="4096" y="9966"/>
                    <a:pt x="3938" y="9683"/>
                  </a:cubicBezTo>
                  <a:lnTo>
                    <a:pt x="5041" y="8769"/>
                  </a:lnTo>
                  <a:cubicBezTo>
                    <a:pt x="5435" y="9084"/>
                    <a:pt x="5907" y="9242"/>
                    <a:pt x="6376" y="9242"/>
                  </a:cubicBezTo>
                  <a:cubicBezTo>
                    <a:pt x="6845" y="9242"/>
                    <a:pt x="7309" y="9084"/>
                    <a:pt x="7687" y="8769"/>
                  </a:cubicBezTo>
                  <a:lnTo>
                    <a:pt x="8790" y="9683"/>
                  </a:lnTo>
                  <a:cubicBezTo>
                    <a:pt x="8318" y="10596"/>
                    <a:pt x="8570" y="11730"/>
                    <a:pt x="9452" y="12361"/>
                  </a:cubicBezTo>
                  <a:cubicBezTo>
                    <a:pt x="9803" y="12595"/>
                    <a:pt x="10203" y="12707"/>
                    <a:pt x="10598" y="12707"/>
                  </a:cubicBezTo>
                  <a:cubicBezTo>
                    <a:pt x="11266" y="12707"/>
                    <a:pt x="11923" y="12387"/>
                    <a:pt x="12319" y="11793"/>
                  </a:cubicBezTo>
                  <a:cubicBezTo>
                    <a:pt x="12571" y="11478"/>
                    <a:pt x="12665" y="11069"/>
                    <a:pt x="12665" y="10659"/>
                  </a:cubicBezTo>
                  <a:cubicBezTo>
                    <a:pt x="12665" y="9431"/>
                    <a:pt x="11783" y="8548"/>
                    <a:pt x="10617" y="8548"/>
                  </a:cubicBezTo>
                  <a:cubicBezTo>
                    <a:pt x="10113" y="8548"/>
                    <a:pt x="9672" y="8706"/>
                    <a:pt x="9294" y="9021"/>
                  </a:cubicBezTo>
                  <a:lnTo>
                    <a:pt x="8192" y="8107"/>
                  </a:lnTo>
                  <a:cubicBezTo>
                    <a:pt x="8822" y="6879"/>
                    <a:pt x="8097" y="5398"/>
                    <a:pt x="6774" y="5146"/>
                  </a:cubicBezTo>
                  <a:lnTo>
                    <a:pt x="6774" y="4075"/>
                  </a:lnTo>
                  <a:cubicBezTo>
                    <a:pt x="7530" y="3917"/>
                    <a:pt x="8097" y="3382"/>
                    <a:pt x="8349" y="2657"/>
                  </a:cubicBezTo>
                  <a:cubicBezTo>
                    <a:pt x="8633" y="1806"/>
                    <a:pt x="8318" y="861"/>
                    <a:pt x="7530" y="357"/>
                  </a:cubicBezTo>
                  <a:cubicBezTo>
                    <a:pt x="7170" y="117"/>
                    <a:pt x="6755" y="0"/>
                    <a:pt x="6344" y="0"/>
                  </a:cubicBezTo>
                  <a:close/>
                </a:path>
              </a:pathLst>
            </a:custGeom>
            <a:solidFill>
              <a:srgbClr val="D0F0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163;p19">
            <a:extLst>
              <a:ext uri="{FF2B5EF4-FFF2-40B4-BE49-F238E27FC236}">
                <a16:creationId xmlns:a16="http://schemas.microsoft.com/office/drawing/2014/main" id="{7717339D-010D-BBCE-515C-0047C01EF7C7}"/>
              </a:ext>
            </a:extLst>
          </p:cNvPr>
          <p:cNvSpPr txBox="1">
            <a:spLocks/>
          </p:cNvSpPr>
          <p:nvPr/>
        </p:nvSpPr>
        <p:spPr>
          <a:xfrm>
            <a:off x="1507185" y="774208"/>
            <a:ext cx="759775" cy="5031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54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  <a:ea typeface="Lato Light"/>
                <a:cs typeface="Lato Light"/>
              </a:rPr>
              <a:t>“</a:t>
            </a:r>
            <a:endParaRPr lang="en-US" sz="5400">
              <a:solidFill>
                <a:schemeClr val="bg2">
                  <a:lumMod val="90000"/>
                  <a:lumOff val="1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1F6DC48-0404-5001-8981-87D4D4BEAE61}"/>
              </a:ext>
            </a:extLst>
          </p:cNvPr>
          <p:cNvSpPr txBox="1"/>
          <p:nvPr/>
        </p:nvSpPr>
        <p:spPr>
          <a:xfrm>
            <a:off x="4758790" y="1275984"/>
            <a:ext cx="598009" cy="92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54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”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464251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Solutions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68B9D80-575C-9F52-2F4E-DD58200825E0}"/>
              </a:ext>
            </a:extLst>
          </p:cNvPr>
          <p:cNvSpPr txBox="1"/>
          <p:nvPr/>
        </p:nvSpPr>
        <p:spPr>
          <a:xfrm>
            <a:off x="1689691" y="733309"/>
            <a:ext cx="6086410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/>
              <a:t>Build a</a:t>
            </a:r>
            <a:r>
              <a:rPr lang="en-US"/>
              <a:t> cross-platform app that</a:t>
            </a:r>
            <a:r>
              <a:rPr lang="vi-VN"/>
              <a:t> is able to</a:t>
            </a:r>
            <a:r>
              <a:rPr lang="en-US"/>
              <a:t>: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B82665B-98D2-14F5-3FCF-8784B779FC68}"/>
              </a:ext>
            </a:extLst>
          </p:cNvPr>
          <p:cNvGrpSpPr/>
          <p:nvPr/>
        </p:nvGrpSpPr>
        <p:grpSpPr>
          <a:xfrm>
            <a:off x="1790491" y="1086472"/>
            <a:ext cx="6465314" cy="292196"/>
            <a:chOff x="636718" y="1267864"/>
            <a:chExt cx="6465314" cy="292196"/>
          </a:xfrm>
        </p:grpSpPr>
        <p:grpSp>
          <p:nvGrpSpPr>
            <p:cNvPr id="3" name="Google Shape;311;p24">
              <a:extLst>
                <a:ext uri="{FF2B5EF4-FFF2-40B4-BE49-F238E27FC236}">
                  <a16:creationId xmlns:a16="http://schemas.microsoft.com/office/drawing/2014/main" id="{A5D8E56B-285C-ED62-98F6-FEBEA99ECF2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1276802"/>
              <a:ext cx="310634" cy="274320"/>
              <a:chOff x="1802075" y="1136925"/>
              <a:chExt cx="3817700" cy="3371400"/>
            </a:xfrm>
          </p:grpSpPr>
          <p:sp>
            <p:nvSpPr>
              <p:cNvPr id="4" name="Google Shape;312;p24">
                <a:extLst>
                  <a:ext uri="{FF2B5EF4-FFF2-40B4-BE49-F238E27FC236}">
                    <a16:creationId xmlns:a16="http://schemas.microsoft.com/office/drawing/2014/main" id="{2F63880B-E0AF-EE4B-33FA-116E1AAEAD4B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" name="Google Shape;313;p24">
                <a:extLst>
                  <a:ext uri="{FF2B5EF4-FFF2-40B4-BE49-F238E27FC236}">
                    <a16:creationId xmlns:a16="http://schemas.microsoft.com/office/drawing/2014/main" id="{909B4B6F-524A-C8C3-16A4-1BB1185B07CE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" name="Google Shape;314;p24">
                <a:extLst>
                  <a:ext uri="{FF2B5EF4-FFF2-40B4-BE49-F238E27FC236}">
                    <a16:creationId xmlns:a16="http://schemas.microsoft.com/office/drawing/2014/main" id="{8830C20F-0295-83CF-5819-FE03FE70A641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" name="Google Shape;315;p24">
                <a:extLst>
                  <a:ext uri="{FF2B5EF4-FFF2-40B4-BE49-F238E27FC236}">
                    <a16:creationId xmlns:a16="http://schemas.microsoft.com/office/drawing/2014/main" id="{E770A164-A256-5D5B-85E9-EF7D22D19B78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" name="Google Shape;316;p24">
                <a:extLst>
                  <a:ext uri="{FF2B5EF4-FFF2-40B4-BE49-F238E27FC236}">
                    <a16:creationId xmlns:a16="http://schemas.microsoft.com/office/drawing/2014/main" id="{C3811A80-9F3C-AAC5-33FC-2C6B1707A9C8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" name="Google Shape;317;p24">
                <a:extLst>
                  <a:ext uri="{FF2B5EF4-FFF2-40B4-BE49-F238E27FC236}">
                    <a16:creationId xmlns:a16="http://schemas.microsoft.com/office/drawing/2014/main" id="{C2EADD6D-622E-3941-6F67-879E96C14572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" name="Google Shape;318;p24">
                <a:extLst>
                  <a:ext uri="{FF2B5EF4-FFF2-40B4-BE49-F238E27FC236}">
                    <a16:creationId xmlns:a16="http://schemas.microsoft.com/office/drawing/2014/main" id="{CD935276-6451-6E1E-CE1C-7D5AEDCBFF37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4412307-0F5B-65F6-F3DF-2FCCFA19C72D}"/>
                </a:ext>
              </a:extLst>
            </p:cNvPr>
            <p:cNvSpPr txBox="1"/>
            <p:nvPr/>
          </p:nvSpPr>
          <p:spPr>
            <a:xfrm>
              <a:off x="1015622" y="1267864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vi-VN"/>
                <a:t>R</a:t>
              </a:r>
              <a:r>
                <a:rPr lang="en-US"/>
                <a:t>ead a</a:t>
              </a:r>
              <a:r>
                <a:rPr lang="vi-VN"/>
                <a:t> document </a:t>
              </a:r>
              <a:r>
                <a:rPr lang="en-US"/>
                <a:t>file</a:t>
              </a:r>
              <a:r>
                <a:rPr lang="vi-VN"/>
                <a:t> format like PDF/HTML/markdown/epub</a:t>
              </a:r>
              <a:endParaRPr lang="en-US"/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845E5D95-D76C-67DD-C85C-6682B4BE8F8C}"/>
              </a:ext>
            </a:extLst>
          </p:cNvPr>
          <p:cNvGrpSpPr/>
          <p:nvPr/>
        </p:nvGrpSpPr>
        <p:grpSpPr>
          <a:xfrm>
            <a:off x="1790491" y="1460595"/>
            <a:ext cx="6465314" cy="292196"/>
            <a:chOff x="636718" y="1708806"/>
            <a:chExt cx="6465314" cy="292196"/>
          </a:xfrm>
        </p:grpSpPr>
        <p:grpSp>
          <p:nvGrpSpPr>
            <p:cNvPr id="15" name="Google Shape;311;p24">
              <a:extLst>
                <a:ext uri="{FF2B5EF4-FFF2-40B4-BE49-F238E27FC236}">
                  <a16:creationId xmlns:a16="http://schemas.microsoft.com/office/drawing/2014/main" id="{B4C7FBAF-36FB-5925-5F05-23FD718EE67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1717744"/>
              <a:ext cx="310634" cy="274320"/>
              <a:chOff x="1802075" y="1136925"/>
              <a:chExt cx="3817700" cy="3371400"/>
            </a:xfrm>
          </p:grpSpPr>
          <p:sp>
            <p:nvSpPr>
              <p:cNvPr id="16" name="Google Shape;312;p24">
                <a:extLst>
                  <a:ext uri="{FF2B5EF4-FFF2-40B4-BE49-F238E27FC236}">
                    <a16:creationId xmlns:a16="http://schemas.microsoft.com/office/drawing/2014/main" id="{F2E09414-3D3F-39A0-E41E-C7C5F2641E6E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13;p24">
                <a:extLst>
                  <a:ext uri="{FF2B5EF4-FFF2-40B4-BE49-F238E27FC236}">
                    <a16:creationId xmlns:a16="http://schemas.microsoft.com/office/drawing/2014/main" id="{7661E09A-4DDF-5A53-C0F8-C9108C1F0290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14;p24">
                <a:extLst>
                  <a:ext uri="{FF2B5EF4-FFF2-40B4-BE49-F238E27FC236}">
                    <a16:creationId xmlns:a16="http://schemas.microsoft.com/office/drawing/2014/main" id="{055BB7A6-0E10-41D5-45AF-F7F04F1837B1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15;p24">
                <a:extLst>
                  <a:ext uri="{FF2B5EF4-FFF2-40B4-BE49-F238E27FC236}">
                    <a16:creationId xmlns:a16="http://schemas.microsoft.com/office/drawing/2014/main" id="{646D9D71-A9DB-715D-3FDB-49DD5203029E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316;p24">
                <a:extLst>
                  <a:ext uri="{FF2B5EF4-FFF2-40B4-BE49-F238E27FC236}">
                    <a16:creationId xmlns:a16="http://schemas.microsoft.com/office/drawing/2014/main" id="{3B7D5F7F-C960-EE85-E748-A7832D405371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17;p24">
                <a:extLst>
                  <a:ext uri="{FF2B5EF4-FFF2-40B4-BE49-F238E27FC236}">
                    <a16:creationId xmlns:a16="http://schemas.microsoft.com/office/drawing/2014/main" id="{7453F99C-8A7A-6968-FFE5-1925C3A362BA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18;p24">
                <a:extLst>
                  <a:ext uri="{FF2B5EF4-FFF2-40B4-BE49-F238E27FC236}">
                    <a16:creationId xmlns:a16="http://schemas.microsoft.com/office/drawing/2014/main" id="{3DCEAE5E-D5C9-BBAC-80D6-22CDA5B1E5A3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C6D08B-8279-284A-E877-441DED212DB4}"/>
                </a:ext>
              </a:extLst>
            </p:cNvPr>
            <p:cNvSpPr txBox="1"/>
            <p:nvPr/>
          </p:nvSpPr>
          <p:spPr>
            <a:xfrm>
              <a:off x="1015622" y="1708806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vi-VN"/>
                <a:t>Directly take </a:t>
              </a:r>
              <a:r>
                <a:rPr lang="vi-VN">
                  <a:solidFill>
                    <a:srgbClr val="D0F09F"/>
                  </a:solidFill>
                </a:rPr>
                <a:t>note in app</a:t>
              </a:r>
              <a:r>
                <a:rPr lang="en-US">
                  <a:solidFill>
                    <a:srgbClr val="D0F09F"/>
                  </a:solidFill>
                </a:rPr>
                <a:t> with powerful text editor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48BBC92-3697-60FA-9FF5-EF3199DD7A44}"/>
              </a:ext>
            </a:extLst>
          </p:cNvPr>
          <p:cNvGrpSpPr/>
          <p:nvPr/>
        </p:nvGrpSpPr>
        <p:grpSpPr>
          <a:xfrm>
            <a:off x="1790491" y="2208841"/>
            <a:ext cx="6465314" cy="292196"/>
            <a:chOff x="636718" y="2104805"/>
            <a:chExt cx="6465314" cy="292196"/>
          </a:xfrm>
        </p:grpSpPr>
        <p:grpSp>
          <p:nvGrpSpPr>
            <p:cNvPr id="25" name="Google Shape;311;p24">
              <a:extLst>
                <a:ext uri="{FF2B5EF4-FFF2-40B4-BE49-F238E27FC236}">
                  <a16:creationId xmlns:a16="http://schemas.microsoft.com/office/drawing/2014/main" id="{FD8002A5-0AE8-9D67-B9F9-BE623F7AE14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2113743"/>
              <a:ext cx="310634" cy="274320"/>
              <a:chOff x="1802075" y="1136925"/>
              <a:chExt cx="3817700" cy="3371400"/>
            </a:xfrm>
          </p:grpSpPr>
          <p:sp>
            <p:nvSpPr>
              <p:cNvPr id="26" name="Google Shape;312;p24">
                <a:extLst>
                  <a:ext uri="{FF2B5EF4-FFF2-40B4-BE49-F238E27FC236}">
                    <a16:creationId xmlns:a16="http://schemas.microsoft.com/office/drawing/2014/main" id="{FBDBB6BC-5FE3-65B1-B55A-4D373588BCD7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313;p24">
                <a:extLst>
                  <a:ext uri="{FF2B5EF4-FFF2-40B4-BE49-F238E27FC236}">
                    <a16:creationId xmlns:a16="http://schemas.microsoft.com/office/drawing/2014/main" id="{5C500991-544F-BF1B-F330-514D4EBFE02E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14;p24">
                <a:extLst>
                  <a:ext uri="{FF2B5EF4-FFF2-40B4-BE49-F238E27FC236}">
                    <a16:creationId xmlns:a16="http://schemas.microsoft.com/office/drawing/2014/main" id="{68F09F45-76FB-29CF-CBC9-35DFA64A8E4C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15;p24">
                <a:extLst>
                  <a:ext uri="{FF2B5EF4-FFF2-40B4-BE49-F238E27FC236}">
                    <a16:creationId xmlns:a16="http://schemas.microsoft.com/office/drawing/2014/main" id="{AD8BEE50-AECC-FAA1-5E07-7C2908009628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16;p24">
                <a:extLst>
                  <a:ext uri="{FF2B5EF4-FFF2-40B4-BE49-F238E27FC236}">
                    <a16:creationId xmlns:a16="http://schemas.microsoft.com/office/drawing/2014/main" id="{5723E812-0FEC-66CC-F9C4-90A5C1FD3479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317;p24">
                <a:extLst>
                  <a:ext uri="{FF2B5EF4-FFF2-40B4-BE49-F238E27FC236}">
                    <a16:creationId xmlns:a16="http://schemas.microsoft.com/office/drawing/2014/main" id="{ED8BFE83-AD4F-2E1E-16F5-88A1D788EF7A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18;p24">
                <a:extLst>
                  <a:ext uri="{FF2B5EF4-FFF2-40B4-BE49-F238E27FC236}">
                    <a16:creationId xmlns:a16="http://schemas.microsoft.com/office/drawing/2014/main" id="{9C50E0DA-26F8-080C-0594-D3A3B62100D6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B8BC2FA-BA80-3288-7DF2-E71FAD9F4A33}"/>
                </a:ext>
              </a:extLst>
            </p:cNvPr>
            <p:cNvSpPr txBox="1"/>
            <p:nvPr/>
          </p:nvSpPr>
          <p:spPr>
            <a:xfrm>
              <a:off x="1015622" y="2104805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>
                  <a:solidFill>
                    <a:srgbClr val="D0F09F"/>
                  </a:solidFill>
                </a:rPr>
                <a:t>Intergrate</a:t>
              </a:r>
              <a:r>
                <a:rPr lang="en-US"/>
                <a:t> with other resource management tool like Notion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D07857D2-1FA8-DFC2-4112-B1FC998ED564}"/>
              </a:ext>
            </a:extLst>
          </p:cNvPr>
          <p:cNvGrpSpPr/>
          <p:nvPr/>
        </p:nvGrpSpPr>
        <p:grpSpPr>
          <a:xfrm>
            <a:off x="1790491" y="2582964"/>
            <a:ext cx="6465314" cy="292196"/>
            <a:chOff x="636718" y="2443113"/>
            <a:chExt cx="6465314" cy="292196"/>
          </a:xfrm>
        </p:grpSpPr>
        <p:grpSp>
          <p:nvGrpSpPr>
            <p:cNvPr id="34" name="Google Shape;311;p24">
              <a:extLst>
                <a:ext uri="{FF2B5EF4-FFF2-40B4-BE49-F238E27FC236}">
                  <a16:creationId xmlns:a16="http://schemas.microsoft.com/office/drawing/2014/main" id="{D37AE10A-EFEB-C08A-DAC4-3A83F0E98DB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2452051"/>
              <a:ext cx="310634" cy="274320"/>
              <a:chOff x="1802075" y="1136925"/>
              <a:chExt cx="3817700" cy="3371400"/>
            </a:xfrm>
          </p:grpSpPr>
          <p:sp>
            <p:nvSpPr>
              <p:cNvPr id="35" name="Google Shape;312;p24">
                <a:extLst>
                  <a:ext uri="{FF2B5EF4-FFF2-40B4-BE49-F238E27FC236}">
                    <a16:creationId xmlns:a16="http://schemas.microsoft.com/office/drawing/2014/main" id="{381CFE91-3FE0-C85F-2BA0-A14C5459CDDF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313;p24">
                <a:extLst>
                  <a:ext uri="{FF2B5EF4-FFF2-40B4-BE49-F238E27FC236}">
                    <a16:creationId xmlns:a16="http://schemas.microsoft.com/office/drawing/2014/main" id="{0A904C02-0632-B7BF-AAD2-633325E94CFC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314;p24">
                <a:extLst>
                  <a:ext uri="{FF2B5EF4-FFF2-40B4-BE49-F238E27FC236}">
                    <a16:creationId xmlns:a16="http://schemas.microsoft.com/office/drawing/2014/main" id="{792E420C-CA3D-A415-5828-71636442632F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15;p24">
                <a:extLst>
                  <a:ext uri="{FF2B5EF4-FFF2-40B4-BE49-F238E27FC236}">
                    <a16:creationId xmlns:a16="http://schemas.microsoft.com/office/drawing/2014/main" id="{CBE966AF-1D73-E23E-CFE8-405E6C73807F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16;p24">
                <a:extLst>
                  <a:ext uri="{FF2B5EF4-FFF2-40B4-BE49-F238E27FC236}">
                    <a16:creationId xmlns:a16="http://schemas.microsoft.com/office/drawing/2014/main" id="{4EBA0A80-5F43-B690-89FC-0FCF5F508325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317;p24">
                <a:extLst>
                  <a:ext uri="{FF2B5EF4-FFF2-40B4-BE49-F238E27FC236}">
                    <a16:creationId xmlns:a16="http://schemas.microsoft.com/office/drawing/2014/main" id="{0DFA8CC2-6552-C48E-04B0-CA9CA2D97AF5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318;p24">
                <a:extLst>
                  <a:ext uri="{FF2B5EF4-FFF2-40B4-BE49-F238E27FC236}">
                    <a16:creationId xmlns:a16="http://schemas.microsoft.com/office/drawing/2014/main" id="{4B0709CE-23E7-3D13-D47F-9E5F8A281DE4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81ECEAA-9269-CC38-DF9A-A0195826A561}"/>
                </a:ext>
              </a:extLst>
            </p:cNvPr>
            <p:cNvSpPr txBox="1"/>
            <p:nvPr/>
          </p:nvSpPr>
          <p:spPr>
            <a:xfrm>
              <a:off x="1015622" y="2443113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>
                  <a:solidFill>
                    <a:srgbClr val="D0F09F"/>
                  </a:solidFill>
                </a:rPr>
                <a:t>Quickly </a:t>
              </a:r>
              <a:r>
                <a:rPr lang="vi-VN">
                  <a:solidFill>
                    <a:srgbClr val="D0F09F"/>
                  </a:solidFill>
                </a:rPr>
                <a:t>learn</a:t>
              </a:r>
              <a:r>
                <a:rPr lang="vi-VN"/>
                <a:t> </a:t>
              </a:r>
              <a:r>
                <a:rPr lang="en-US"/>
                <a:t>a word/collocation/idiom in the passages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28A36C0-0B7A-763E-B8A2-E028C4CC693E}"/>
              </a:ext>
            </a:extLst>
          </p:cNvPr>
          <p:cNvGrpSpPr/>
          <p:nvPr/>
        </p:nvGrpSpPr>
        <p:grpSpPr>
          <a:xfrm>
            <a:off x="1790491" y="2957088"/>
            <a:ext cx="6465314" cy="292196"/>
            <a:chOff x="636718" y="2908080"/>
            <a:chExt cx="6465314" cy="292196"/>
          </a:xfrm>
        </p:grpSpPr>
        <p:grpSp>
          <p:nvGrpSpPr>
            <p:cNvPr id="43" name="Google Shape;311;p24">
              <a:extLst>
                <a:ext uri="{FF2B5EF4-FFF2-40B4-BE49-F238E27FC236}">
                  <a16:creationId xmlns:a16="http://schemas.microsoft.com/office/drawing/2014/main" id="{99E55A75-CAD5-C761-2A11-4C9F5E412D5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2917018"/>
              <a:ext cx="310634" cy="274320"/>
              <a:chOff x="1802075" y="1136925"/>
              <a:chExt cx="3817700" cy="3371400"/>
            </a:xfrm>
          </p:grpSpPr>
          <p:sp>
            <p:nvSpPr>
              <p:cNvPr id="44" name="Google Shape;312;p24">
                <a:extLst>
                  <a:ext uri="{FF2B5EF4-FFF2-40B4-BE49-F238E27FC236}">
                    <a16:creationId xmlns:a16="http://schemas.microsoft.com/office/drawing/2014/main" id="{FF9741D2-8404-88AD-BDF1-5E49EBE7E76F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313;p24">
                <a:extLst>
                  <a:ext uri="{FF2B5EF4-FFF2-40B4-BE49-F238E27FC236}">
                    <a16:creationId xmlns:a16="http://schemas.microsoft.com/office/drawing/2014/main" id="{0271F930-366B-C57D-DFE0-C81341EE27BE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314;p24">
                <a:extLst>
                  <a:ext uri="{FF2B5EF4-FFF2-40B4-BE49-F238E27FC236}">
                    <a16:creationId xmlns:a16="http://schemas.microsoft.com/office/drawing/2014/main" id="{3750A0A3-5B3F-F102-72FC-2B3B770D6DBE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15;p24">
                <a:extLst>
                  <a:ext uri="{FF2B5EF4-FFF2-40B4-BE49-F238E27FC236}">
                    <a16:creationId xmlns:a16="http://schemas.microsoft.com/office/drawing/2014/main" id="{890BAF72-F45F-A7D5-2F52-D12CE83CA961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16;p24">
                <a:extLst>
                  <a:ext uri="{FF2B5EF4-FFF2-40B4-BE49-F238E27FC236}">
                    <a16:creationId xmlns:a16="http://schemas.microsoft.com/office/drawing/2014/main" id="{1DA584A9-2AF1-964D-F43F-C968CAF9677D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17;p24">
                <a:extLst>
                  <a:ext uri="{FF2B5EF4-FFF2-40B4-BE49-F238E27FC236}">
                    <a16:creationId xmlns:a16="http://schemas.microsoft.com/office/drawing/2014/main" id="{C2D3E0EE-9A2A-ECAE-DBA1-3BB02D85D6B5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318;p24">
                <a:extLst>
                  <a:ext uri="{FF2B5EF4-FFF2-40B4-BE49-F238E27FC236}">
                    <a16:creationId xmlns:a16="http://schemas.microsoft.com/office/drawing/2014/main" id="{682041A8-706B-18B4-5543-D05E004A9558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8D4B5B2-9913-6148-0C52-755321799C0B}"/>
                </a:ext>
              </a:extLst>
            </p:cNvPr>
            <p:cNvSpPr txBox="1"/>
            <p:nvPr/>
          </p:nvSpPr>
          <p:spPr>
            <a:xfrm>
              <a:off x="1015622" y="2908080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/>
                <a:t>Put notes/words in a dictionary/notebook/card for </a:t>
              </a:r>
              <a:r>
                <a:rPr lang="en-US">
                  <a:solidFill>
                    <a:srgbClr val="D0F09F"/>
                  </a:solidFill>
                </a:rPr>
                <a:t>further revision</a:t>
              </a: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97D5B0B-A22B-369C-A088-F542609C627B}"/>
              </a:ext>
            </a:extLst>
          </p:cNvPr>
          <p:cNvSpPr txBox="1"/>
          <p:nvPr/>
        </p:nvSpPr>
        <p:spPr>
          <a:xfrm>
            <a:off x="3939583" y="3579515"/>
            <a:ext cx="21706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>
                <a:solidFill>
                  <a:schemeClr val="bg1"/>
                </a:solidFill>
                <a:latin typeface="Montserrat" panose="00000500000000000000" pitchFamily="2" charset="0"/>
              </a:rPr>
              <a:t>Satisfy</a:t>
            </a:r>
            <a:r>
              <a:rPr lang="vi-VN" sz="1200" b="1">
                <a:solidFill>
                  <a:schemeClr val="bg1"/>
                </a:solidFill>
                <a:latin typeface="Montserrat" panose="00000500000000000000" pitchFamily="2" charset="0"/>
              </a:rPr>
              <a:t> the criteria </a:t>
            </a:r>
            <a:endParaRPr lang="en-US" sz="1200" b="1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C676D30-3B37-9143-F039-55AE1704C14D}"/>
              </a:ext>
            </a:extLst>
          </p:cNvPr>
          <p:cNvGrpSpPr/>
          <p:nvPr/>
        </p:nvGrpSpPr>
        <p:grpSpPr>
          <a:xfrm>
            <a:off x="3939583" y="3846000"/>
            <a:ext cx="4383617" cy="1084913"/>
            <a:chOff x="2111809" y="3817463"/>
            <a:chExt cx="4383617" cy="108491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943BDE1C-04DA-645D-30B1-967A87F6D156}"/>
                </a:ext>
              </a:extLst>
            </p:cNvPr>
            <p:cNvSpPr txBox="1"/>
            <p:nvPr/>
          </p:nvSpPr>
          <p:spPr>
            <a:xfrm>
              <a:off x="5304253" y="3817463"/>
              <a:ext cx="1191173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vi-VN" sz="1200">
                  <a:solidFill>
                    <a:srgbClr val="D0F09F"/>
                  </a:solidFill>
                </a:rPr>
                <a:t>Convenient</a:t>
              </a:r>
              <a:endParaRPr lang="en-US" sz="1200">
                <a:solidFill>
                  <a:srgbClr val="D0F09F"/>
                </a:solidFill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43816D97-9CEC-2479-16DC-E99246700438}"/>
                </a:ext>
              </a:extLst>
            </p:cNvPr>
            <p:cNvSpPr txBox="1"/>
            <p:nvPr/>
          </p:nvSpPr>
          <p:spPr>
            <a:xfrm>
              <a:off x="3830401" y="4071379"/>
              <a:ext cx="13441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vi-VN"/>
                <a:t>P</a:t>
              </a:r>
              <a:r>
                <a:rPr lang="en-US"/>
                <a:t>ersonalized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79F6522A-8B1E-1D78-ADB6-1FFFEFD8B067}"/>
                </a:ext>
              </a:extLst>
            </p:cNvPr>
            <p:cNvSpPr txBox="1"/>
            <p:nvPr/>
          </p:nvSpPr>
          <p:spPr>
            <a:xfrm>
              <a:off x="2930401" y="4348378"/>
              <a:ext cx="719999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vi-VN">
                  <a:solidFill>
                    <a:srgbClr val="77BE9C"/>
                  </a:solidFill>
                </a:rPr>
                <a:t>Rapid</a:t>
              </a:r>
              <a:endParaRPr lang="en-US">
                <a:solidFill>
                  <a:srgbClr val="77BE9C"/>
                </a:solidFill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6C3907D-D9B9-6DFF-AC17-9C2B1AA3E6CB}"/>
                </a:ext>
              </a:extLst>
            </p:cNvPr>
            <p:cNvSpPr txBox="1"/>
            <p:nvPr/>
          </p:nvSpPr>
          <p:spPr>
            <a:xfrm>
              <a:off x="2111809" y="4625377"/>
              <a:ext cx="638591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vi-VN">
                  <a:solidFill>
                    <a:srgbClr val="3D90B9"/>
                  </a:solidFill>
                </a:rPr>
                <a:t>Lean</a:t>
              </a:r>
              <a:endParaRPr lang="en-US">
                <a:solidFill>
                  <a:srgbClr val="3D90B9"/>
                </a:solidFill>
              </a:endParaRPr>
            </a:p>
          </p:txBody>
        </p:sp>
        <p:pic>
          <p:nvPicPr>
            <p:cNvPr id="60" name="Graphic 59" descr="Back with solid fill">
              <a:extLst>
                <a:ext uri="{FF2B5EF4-FFF2-40B4-BE49-F238E27FC236}">
                  <a16:creationId xmlns:a16="http://schemas.microsoft.com/office/drawing/2014/main" id="{C943CF20-D7A0-9517-D446-FCE89D3411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524292">
              <a:off x="2749035" y="4543017"/>
              <a:ext cx="278296" cy="278296"/>
            </a:xfrm>
            <a:prstGeom prst="rect">
              <a:avLst/>
            </a:prstGeom>
          </p:spPr>
        </p:pic>
        <p:pic>
          <p:nvPicPr>
            <p:cNvPr id="61" name="Graphic 60" descr="Back with solid fill">
              <a:extLst>
                <a:ext uri="{FF2B5EF4-FFF2-40B4-BE49-F238E27FC236}">
                  <a16:creationId xmlns:a16="http://schemas.microsoft.com/office/drawing/2014/main" id="{AF8B37B3-D9D2-9A43-3562-D97A76B7B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524292">
              <a:off x="3628653" y="4266018"/>
              <a:ext cx="278296" cy="278296"/>
            </a:xfrm>
            <a:prstGeom prst="rect">
              <a:avLst/>
            </a:prstGeom>
          </p:spPr>
        </p:pic>
        <p:pic>
          <p:nvPicPr>
            <p:cNvPr id="62" name="Graphic 61" descr="Back with solid fill">
              <a:extLst>
                <a:ext uri="{FF2B5EF4-FFF2-40B4-BE49-F238E27FC236}">
                  <a16:creationId xmlns:a16="http://schemas.microsoft.com/office/drawing/2014/main" id="{7A12BB10-23A0-91C8-82D9-268BDCB4E9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8524292">
              <a:off x="5090110" y="3965033"/>
              <a:ext cx="278296" cy="278296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E725C7F5-8B51-CE42-FBE8-CEBF35C388CE}"/>
              </a:ext>
            </a:extLst>
          </p:cNvPr>
          <p:cNvSpPr txBox="1"/>
          <p:nvPr/>
        </p:nvSpPr>
        <p:spPr>
          <a:xfrm>
            <a:off x="941293" y="3579515"/>
            <a:ext cx="156933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200" b="1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vi-VN"/>
              <a:t>Target audience</a:t>
            </a:r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0AFBEC6-7152-226E-28DE-38B0DDEFD675}"/>
              </a:ext>
            </a:extLst>
          </p:cNvPr>
          <p:cNvSpPr txBox="1"/>
          <p:nvPr/>
        </p:nvSpPr>
        <p:spPr>
          <a:xfrm>
            <a:off x="941293" y="3829601"/>
            <a:ext cx="2846486" cy="9968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High school</a:t>
            </a:r>
            <a:r>
              <a:rPr lang="vi-VN">
                <a:latin typeface="Montserrat" panose="00000500000000000000" pitchFamily="2" charset="0"/>
              </a:rPr>
              <a:t>/</a:t>
            </a:r>
            <a:r>
              <a:rPr lang="en-US">
                <a:latin typeface="Montserrat" panose="00000500000000000000" pitchFamily="2" charset="0"/>
              </a:rPr>
              <a:t>university student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Office worker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Learner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X – Gen Y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F4C8BD39-AB96-BC6A-1AAE-0CECFE3BF9A6}"/>
              </a:ext>
            </a:extLst>
          </p:cNvPr>
          <p:cNvCxnSpPr>
            <a:cxnSpLocks/>
          </p:cNvCxnSpPr>
          <p:nvPr/>
        </p:nvCxnSpPr>
        <p:spPr>
          <a:xfrm>
            <a:off x="-91626" y="3424576"/>
            <a:ext cx="9296400" cy="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F36CD4A-8826-6726-8AE8-290724F40661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752DC46-877D-CB75-D5F2-82650489E907}"/>
              </a:ext>
            </a:extLst>
          </p:cNvPr>
          <p:cNvGrpSpPr/>
          <p:nvPr/>
        </p:nvGrpSpPr>
        <p:grpSpPr>
          <a:xfrm>
            <a:off x="1790491" y="1834718"/>
            <a:ext cx="6465314" cy="292196"/>
            <a:chOff x="636718" y="1708806"/>
            <a:chExt cx="6465314" cy="292196"/>
          </a:xfrm>
        </p:grpSpPr>
        <p:grpSp>
          <p:nvGrpSpPr>
            <p:cNvPr id="72" name="Google Shape;311;p24">
              <a:extLst>
                <a:ext uri="{FF2B5EF4-FFF2-40B4-BE49-F238E27FC236}">
                  <a16:creationId xmlns:a16="http://schemas.microsoft.com/office/drawing/2014/main" id="{7D702297-908D-D9C5-6FE0-9109D108568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6718" y="1717744"/>
              <a:ext cx="310634" cy="274320"/>
              <a:chOff x="1802075" y="1136925"/>
              <a:chExt cx="3817700" cy="3371400"/>
            </a:xfrm>
          </p:grpSpPr>
          <p:sp>
            <p:nvSpPr>
              <p:cNvPr id="74" name="Google Shape;312;p24">
                <a:extLst>
                  <a:ext uri="{FF2B5EF4-FFF2-40B4-BE49-F238E27FC236}">
                    <a16:creationId xmlns:a16="http://schemas.microsoft.com/office/drawing/2014/main" id="{CDDCA0A8-A54F-CDC9-2D0C-1309C0DEDF22}"/>
                  </a:ext>
                </a:extLst>
              </p:cNvPr>
              <p:cNvSpPr/>
              <p:nvPr/>
            </p:nvSpPr>
            <p:spPr>
              <a:xfrm>
                <a:off x="1802075" y="1136925"/>
                <a:ext cx="2568425" cy="3342000"/>
              </a:xfrm>
              <a:custGeom>
                <a:avLst/>
                <a:gdLst/>
                <a:ahLst/>
                <a:cxnLst/>
                <a:rect l="l" t="t" r="r" b="b"/>
                <a:pathLst>
                  <a:path w="102737" h="133680" extrusionOk="0">
                    <a:moveTo>
                      <a:pt x="59458" y="0"/>
                    </a:moveTo>
                    <a:cubicBezTo>
                      <a:pt x="54279" y="0"/>
                      <a:pt x="48562" y="1642"/>
                      <a:pt x="42559" y="5102"/>
                    </a:cubicBezTo>
                    <a:cubicBezTo>
                      <a:pt x="19062" y="18673"/>
                      <a:pt x="1" y="55074"/>
                      <a:pt x="1" y="86419"/>
                    </a:cubicBezTo>
                    <a:cubicBezTo>
                      <a:pt x="1" y="105046"/>
                      <a:pt x="6748" y="116135"/>
                      <a:pt x="17154" y="122029"/>
                    </a:cubicBezTo>
                    <a:lnTo>
                      <a:pt x="32974" y="131164"/>
                    </a:lnTo>
                    <a:cubicBezTo>
                      <a:pt x="36075" y="132818"/>
                      <a:pt x="39547" y="133679"/>
                      <a:pt x="43298" y="133679"/>
                    </a:cubicBezTo>
                    <a:cubicBezTo>
                      <a:pt x="48477" y="133679"/>
                      <a:pt x="54187" y="132037"/>
                      <a:pt x="60178" y="128574"/>
                    </a:cubicBezTo>
                    <a:cubicBezTo>
                      <a:pt x="83690" y="115003"/>
                      <a:pt x="102736" y="78602"/>
                      <a:pt x="102736" y="47272"/>
                    </a:cubicBezTo>
                    <a:cubicBezTo>
                      <a:pt x="102736" y="20875"/>
                      <a:pt x="88886" y="13368"/>
                      <a:pt x="88886" y="13368"/>
                    </a:cubicBezTo>
                    <a:lnTo>
                      <a:pt x="69561" y="2403"/>
                    </a:lnTo>
                    <a:cubicBezTo>
                      <a:pt x="66521" y="822"/>
                      <a:pt x="63124" y="0"/>
                      <a:pt x="59458" y="0"/>
                    </a:cubicBezTo>
                    <a:close/>
                  </a:path>
                </a:pathLst>
              </a:custGeom>
              <a:solidFill>
                <a:srgbClr val="3B757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313;p24">
                <a:extLst>
                  <a:ext uri="{FF2B5EF4-FFF2-40B4-BE49-F238E27FC236}">
                    <a16:creationId xmlns:a16="http://schemas.microsoft.com/office/drawing/2014/main" id="{859C130D-5887-4E4A-70A0-4882E98230E5}"/>
                  </a:ext>
                </a:extLst>
              </p:cNvPr>
              <p:cNvSpPr/>
              <p:nvPr/>
            </p:nvSpPr>
            <p:spPr>
              <a:xfrm>
                <a:off x="2242950" y="1386825"/>
                <a:ext cx="2127550" cy="3092125"/>
              </a:xfrm>
              <a:custGeom>
                <a:avLst/>
                <a:gdLst/>
                <a:ahLst/>
                <a:cxnLst/>
                <a:rect l="l" t="t" r="r" b="b"/>
                <a:pathLst>
                  <a:path w="85102" h="123685" extrusionOk="0">
                    <a:moveTo>
                      <a:pt x="59454" y="0"/>
                    </a:moveTo>
                    <a:cubicBezTo>
                      <a:pt x="54275" y="0"/>
                      <a:pt x="48562" y="1642"/>
                      <a:pt x="42558" y="5110"/>
                    </a:cubicBezTo>
                    <a:cubicBezTo>
                      <a:pt x="19046" y="18665"/>
                      <a:pt x="0" y="55066"/>
                      <a:pt x="0" y="86411"/>
                    </a:cubicBezTo>
                    <a:cubicBezTo>
                      <a:pt x="0" y="109738"/>
                      <a:pt x="10560" y="123685"/>
                      <a:pt x="25660" y="123685"/>
                    </a:cubicBezTo>
                    <a:cubicBezTo>
                      <a:pt x="30839" y="123685"/>
                      <a:pt x="36553" y="122044"/>
                      <a:pt x="42558" y="118578"/>
                    </a:cubicBezTo>
                    <a:cubicBezTo>
                      <a:pt x="66055" y="105007"/>
                      <a:pt x="85101" y="68606"/>
                      <a:pt x="85101" y="37276"/>
                    </a:cubicBezTo>
                    <a:cubicBezTo>
                      <a:pt x="85101" y="13940"/>
                      <a:pt x="74545" y="0"/>
                      <a:pt x="59454" y="0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314;p24">
                <a:extLst>
                  <a:ext uri="{FF2B5EF4-FFF2-40B4-BE49-F238E27FC236}">
                    <a16:creationId xmlns:a16="http://schemas.microsoft.com/office/drawing/2014/main" id="{1D1BACB6-FB32-6F7D-856C-CD62C2850D21}"/>
                  </a:ext>
                </a:extLst>
              </p:cNvPr>
              <p:cNvSpPr/>
              <p:nvPr/>
            </p:nvSpPr>
            <p:spPr>
              <a:xfrm>
                <a:off x="2568250" y="1859500"/>
                <a:ext cx="1476925" cy="2146475"/>
              </a:xfrm>
              <a:custGeom>
                <a:avLst/>
                <a:gdLst/>
                <a:ahLst/>
                <a:cxnLst/>
                <a:rect l="l" t="t" r="r" b="b"/>
                <a:pathLst>
                  <a:path w="59077" h="85859" extrusionOk="0">
                    <a:moveTo>
                      <a:pt x="41261" y="1"/>
                    </a:moveTo>
                    <a:cubicBezTo>
                      <a:pt x="37669" y="1"/>
                      <a:pt x="33708" y="1139"/>
                      <a:pt x="29546" y="3542"/>
                    </a:cubicBezTo>
                    <a:cubicBezTo>
                      <a:pt x="13230" y="12972"/>
                      <a:pt x="1" y="38237"/>
                      <a:pt x="1" y="59982"/>
                    </a:cubicBezTo>
                    <a:cubicBezTo>
                      <a:pt x="1" y="76183"/>
                      <a:pt x="7335" y="85859"/>
                      <a:pt x="17816" y="85859"/>
                    </a:cubicBezTo>
                    <a:cubicBezTo>
                      <a:pt x="21412" y="85859"/>
                      <a:pt x="25379" y="84720"/>
                      <a:pt x="29546" y="82315"/>
                    </a:cubicBezTo>
                    <a:cubicBezTo>
                      <a:pt x="45847" y="72901"/>
                      <a:pt x="59077" y="47636"/>
                      <a:pt x="59077" y="25876"/>
                    </a:cubicBezTo>
                    <a:cubicBezTo>
                      <a:pt x="59077" y="9683"/>
                      <a:pt x="51740" y="1"/>
                      <a:pt x="412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315;p24">
                <a:extLst>
                  <a:ext uri="{FF2B5EF4-FFF2-40B4-BE49-F238E27FC236}">
                    <a16:creationId xmlns:a16="http://schemas.microsoft.com/office/drawing/2014/main" id="{1F87EE70-28AB-B676-D228-832B8582E4A9}"/>
                  </a:ext>
                </a:extLst>
              </p:cNvPr>
              <p:cNvSpPr/>
              <p:nvPr/>
            </p:nvSpPr>
            <p:spPr>
              <a:xfrm>
                <a:off x="2903650" y="2347175"/>
                <a:ext cx="806125" cy="1171475"/>
              </a:xfrm>
              <a:custGeom>
                <a:avLst/>
                <a:gdLst/>
                <a:ahLst/>
                <a:cxnLst/>
                <a:rect l="l" t="t" r="r" b="b"/>
                <a:pathLst>
                  <a:path w="32245" h="46859" extrusionOk="0">
                    <a:moveTo>
                      <a:pt x="22530" y="1"/>
                    </a:moveTo>
                    <a:cubicBezTo>
                      <a:pt x="20568" y="1"/>
                      <a:pt x="18404" y="622"/>
                      <a:pt x="16130" y="1933"/>
                    </a:cubicBezTo>
                    <a:cubicBezTo>
                      <a:pt x="7228" y="7083"/>
                      <a:pt x="0" y="20871"/>
                      <a:pt x="0" y="32735"/>
                    </a:cubicBezTo>
                    <a:cubicBezTo>
                      <a:pt x="0" y="41581"/>
                      <a:pt x="4007" y="46858"/>
                      <a:pt x="9729" y="46858"/>
                    </a:cubicBezTo>
                    <a:cubicBezTo>
                      <a:pt x="11692" y="46858"/>
                      <a:pt x="13856" y="46237"/>
                      <a:pt x="16130" y="44926"/>
                    </a:cubicBezTo>
                    <a:cubicBezTo>
                      <a:pt x="25017" y="39792"/>
                      <a:pt x="32245" y="25989"/>
                      <a:pt x="32245" y="14124"/>
                    </a:cubicBezTo>
                    <a:cubicBezTo>
                      <a:pt x="32245" y="5278"/>
                      <a:pt x="28247" y="1"/>
                      <a:pt x="22530" y="1"/>
                    </a:cubicBezTo>
                    <a:close/>
                  </a:path>
                </a:pathLst>
              </a:custGeom>
              <a:solidFill>
                <a:srgbClr val="5C8C8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316;p24">
                <a:extLst>
                  <a:ext uri="{FF2B5EF4-FFF2-40B4-BE49-F238E27FC236}">
                    <a16:creationId xmlns:a16="http://schemas.microsoft.com/office/drawing/2014/main" id="{4A8DADE0-8347-F9B0-AFF4-9F205501F2F0}"/>
                  </a:ext>
                </a:extLst>
              </p:cNvPr>
              <p:cNvSpPr/>
              <p:nvPr/>
            </p:nvSpPr>
            <p:spPr>
              <a:xfrm>
                <a:off x="4287100" y="3513725"/>
                <a:ext cx="940300" cy="994600"/>
              </a:xfrm>
              <a:custGeom>
                <a:avLst/>
                <a:gdLst/>
                <a:ahLst/>
                <a:cxnLst/>
                <a:rect l="l" t="t" r="r" b="b"/>
                <a:pathLst>
                  <a:path w="37612" h="39784" extrusionOk="0">
                    <a:moveTo>
                      <a:pt x="0" y="1"/>
                    </a:moveTo>
                    <a:lnTo>
                      <a:pt x="5739" y="21373"/>
                    </a:lnTo>
                    <a:lnTo>
                      <a:pt x="37611" y="39783"/>
                    </a:lnTo>
                    <a:lnTo>
                      <a:pt x="31842" y="1825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317;p24">
                <a:extLst>
                  <a:ext uri="{FF2B5EF4-FFF2-40B4-BE49-F238E27FC236}">
                    <a16:creationId xmlns:a16="http://schemas.microsoft.com/office/drawing/2014/main" id="{ACCA6C09-3FF5-CFA8-3FBB-6F60F6ADDD17}"/>
                  </a:ext>
                </a:extLst>
              </p:cNvPr>
              <p:cNvSpPr/>
              <p:nvPr/>
            </p:nvSpPr>
            <p:spPr>
              <a:xfrm>
                <a:off x="4289050" y="3367175"/>
                <a:ext cx="1330725" cy="604125"/>
              </a:xfrm>
              <a:custGeom>
                <a:avLst/>
                <a:gdLst/>
                <a:ahLst/>
                <a:cxnLst/>
                <a:rect l="l" t="t" r="r" b="b"/>
                <a:pathLst>
                  <a:path w="53229" h="24165" extrusionOk="0">
                    <a:moveTo>
                      <a:pt x="21512" y="0"/>
                    </a:moveTo>
                    <a:lnTo>
                      <a:pt x="0" y="5770"/>
                    </a:lnTo>
                    <a:lnTo>
                      <a:pt x="31857" y="24164"/>
                    </a:lnTo>
                    <a:lnTo>
                      <a:pt x="53229" y="18441"/>
                    </a:lnTo>
                    <a:lnTo>
                      <a:pt x="21512" y="0"/>
                    </a:ln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318;p24">
                <a:extLst>
                  <a:ext uri="{FF2B5EF4-FFF2-40B4-BE49-F238E27FC236}">
                    <a16:creationId xmlns:a16="http://schemas.microsoft.com/office/drawing/2014/main" id="{41B3B84A-0EE6-F064-2E7D-DB81C1B6711A}"/>
                  </a:ext>
                </a:extLst>
              </p:cNvPr>
              <p:cNvSpPr/>
              <p:nvPr/>
            </p:nvSpPr>
            <p:spPr>
              <a:xfrm>
                <a:off x="3258050" y="2885850"/>
                <a:ext cx="2001125" cy="1230450"/>
              </a:xfrm>
              <a:custGeom>
                <a:avLst/>
                <a:gdLst/>
                <a:ahLst/>
                <a:cxnLst/>
                <a:rect l="l" t="t" r="r" b="b"/>
                <a:pathLst>
                  <a:path w="80045" h="49218" extrusionOk="0">
                    <a:moveTo>
                      <a:pt x="5025" y="0"/>
                    </a:moveTo>
                    <a:cubicBezTo>
                      <a:pt x="3502" y="0"/>
                      <a:pt x="2021" y="794"/>
                      <a:pt x="1210" y="2208"/>
                    </a:cubicBezTo>
                    <a:cubicBezTo>
                      <a:pt x="0" y="4318"/>
                      <a:pt x="729" y="7016"/>
                      <a:pt x="2838" y="8226"/>
                    </a:cubicBezTo>
                    <a:lnTo>
                      <a:pt x="73081" y="48644"/>
                    </a:lnTo>
                    <a:cubicBezTo>
                      <a:pt x="73748" y="49016"/>
                      <a:pt x="74508" y="49218"/>
                      <a:pt x="75268" y="49218"/>
                    </a:cubicBezTo>
                    <a:cubicBezTo>
                      <a:pt x="77269" y="49218"/>
                      <a:pt x="79021" y="47869"/>
                      <a:pt x="79533" y="45945"/>
                    </a:cubicBezTo>
                    <a:cubicBezTo>
                      <a:pt x="80045" y="44022"/>
                      <a:pt x="79207" y="41990"/>
                      <a:pt x="77470" y="40982"/>
                    </a:cubicBezTo>
                    <a:lnTo>
                      <a:pt x="7228" y="595"/>
                    </a:lnTo>
                    <a:cubicBezTo>
                      <a:pt x="6533" y="192"/>
                      <a:pt x="5774" y="0"/>
                      <a:pt x="5025" y="0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F1B5F14E-1CBA-87E5-E6AA-5C7459734542}"/>
                </a:ext>
              </a:extLst>
            </p:cNvPr>
            <p:cNvSpPr txBox="1"/>
            <p:nvPr/>
          </p:nvSpPr>
          <p:spPr>
            <a:xfrm>
              <a:off x="1015622" y="1708806"/>
              <a:ext cx="608641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/>
                <a:t>O</a:t>
              </a:r>
              <a:r>
                <a:rPr lang="vi-VN"/>
                <a:t>rganize </a:t>
              </a:r>
              <a:r>
                <a:rPr lang="en-US"/>
                <a:t>note </a:t>
              </a:r>
              <a:r>
                <a:rPr lang="vi-VN"/>
                <a:t>in a </a:t>
              </a:r>
              <a:r>
                <a:rPr lang="vi-VN">
                  <a:solidFill>
                    <a:srgbClr val="D0F09F"/>
                  </a:solidFill>
                </a:rPr>
                <a:t>structured and synchronous manner</a:t>
              </a:r>
              <a:endParaRPr lang="en-US">
                <a:solidFill>
                  <a:srgbClr val="D0F09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833506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9" grpId="0"/>
      <p:bldP spid="70" grpId="0"/>
    </p:bldLst>
  </p:timing>
</p:sld>
</file>

<file path=ppt/theme/theme1.xml><?xml version="1.0" encoding="utf-8"?>
<a:theme xmlns:a="http://schemas.openxmlformats.org/drawingml/2006/main" name="Meeting Template">
  <a:themeElements>
    <a:clrScheme name="Simple Light">
      <a:dk1>
        <a:srgbClr val="000000"/>
      </a:dk1>
      <a:lt1>
        <a:srgbClr val="FFFFFF"/>
      </a:lt1>
      <a:dk2>
        <a:srgbClr val="22262D"/>
      </a:dk2>
      <a:lt2>
        <a:srgbClr val="3B424C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2165</TotalTime>
  <Words>772</Words>
  <Application>Microsoft Office PowerPoint</Application>
  <PresentationFormat>On-screen Show (16:9)</PresentationFormat>
  <Paragraphs>142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3" baseType="lpstr">
      <vt:lpstr>Fira Sans Extra Condensed Medium</vt:lpstr>
      <vt:lpstr>Squada One</vt:lpstr>
      <vt:lpstr>Unica One</vt:lpstr>
      <vt:lpstr>Arial</vt:lpstr>
      <vt:lpstr>Lato Light</vt:lpstr>
      <vt:lpstr>Montserrat</vt:lpstr>
      <vt:lpstr>Montserrat Light</vt:lpstr>
      <vt:lpstr>Montserrat Medium</vt:lpstr>
      <vt:lpstr>Montserrat SemiBold</vt:lpstr>
      <vt:lpstr>Segoe UI Historic</vt:lpstr>
      <vt:lpstr>Meeting Template</vt:lpstr>
      <vt:lpstr>Learning and document reading solution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Admin</dc:creator>
  <cp:lastModifiedBy>Nguyen Dang</cp:lastModifiedBy>
  <cp:revision>396</cp:revision>
  <dcterms:modified xsi:type="dcterms:W3CDTF">2023-03-04T04:26:20Z</dcterms:modified>
</cp:coreProperties>
</file>